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Lst>
  <p:notesMasterIdLst>
    <p:notesMasterId r:id="rId38"/>
  </p:notesMasterIdLst>
  <p:handoutMasterIdLst>
    <p:handoutMasterId r:id="rId39"/>
  </p:handoutMasterIdLst>
  <p:sldIdLst>
    <p:sldId id="256" r:id="rId2"/>
    <p:sldId id="299" r:id="rId3"/>
    <p:sldId id="274" r:id="rId4"/>
    <p:sldId id="257" r:id="rId5"/>
    <p:sldId id="291" r:id="rId6"/>
    <p:sldId id="258" r:id="rId7"/>
    <p:sldId id="259" r:id="rId8"/>
    <p:sldId id="260" r:id="rId9"/>
    <p:sldId id="261" r:id="rId10"/>
    <p:sldId id="279" r:id="rId11"/>
    <p:sldId id="280" r:id="rId12"/>
    <p:sldId id="295" r:id="rId13"/>
    <p:sldId id="281" r:id="rId14"/>
    <p:sldId id="293" r:id="rId15"/>
    <p:sldId id="283" r:id="rId16"/>
    <p:sldId id="284" r:id="rId17"/>
    <p:sldId id="294" r:id="rId18"/>
    <p:sldId id="297" r:id="rId19"/>
    <p:sldId id="298" r:id="rId20"/>
    <p:sldId id="296" r:id="rId21"/>
    <p:sldId id="304" r:id="rId22"/>
    <p:sldId id="300" r:id="rId23"/>
    <p:sldId id="301" r:id="rId24"/>
    <p:sldId id="302" r:id="rId25"/>
    <p:sldId id="303" r:id="rId26"/>
    <p:sldId id="285" r:id="rId27"/>
    <p:sldId id="264" r:id="rId28"/>
    <p:sldId id="288" r:id="rId29"/>
    <p:sldId id="265" r:id="rId30"/>
    <p:sldId id="290" r:id="rId31"/>
    <p:sldId id="270" r:id="rId32"/>
    <p:sldId id="266" r:id="rId33"/>
    <p:sldId id="267" r:id="rId34"/>
    <p:sldId id="289" r:id="rId35"/>
    <p:sldId id="292" r:id="rId36"/>
    <p:sldId id="263" r:id="rId37"/>
  </p:sldIdLst>
  <p:sldSz cx="9144000" cy="6858000" type="screen4x3"/>
  <p:notesSz cx="7023100" cy="9309100"/>
  <p:defaultTextStyle>
    <a:defPPr>
      <a:defRPr lang="en-US"/>
    </a:defPPr>
    <a:lvl1pPr algn="ctr" rtl="0" eaLnBrk="0" fontAlgn="base" hangingPunct="0">
      <a:spcBef>
        <a:spcPct val="0"/>
      </a:spcBef>
      <a:spcAft>
        <a:spcPct val="0"/>
      </a:spcAft>
      <a:defRPr sz="40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40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40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40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4000" kern="1200">
        <a:solidFill>
          <a:schemeClr val="tx1"/>
        </a:solidFill>
        <a:latin typeface="Verdana" pitchFamily="34" charset="0"/>
        <a:ea typeface="+mn-ea"/>
        <a:cs typeface="+mn-cs"/>
      </a:defRPr>
    </a:lvl5pPr>
    <a:lvl6pPr marL="2286000" algn="l" defTabSz="914400" rtl="0" eaLnBrk="1" latinLnBrk="0" hangingPunct="1">
      <a:defRPr sz="4000" kern="1200">
        <a:solidFill>
          <a:schemeClr val="tx1"/>
        </a:solidFill>
        <a:latin typeface="Verdana" pitchFamily="34" charset="0"/>
        <a:ea typeface="+mn-ea"/>
        <a:cs typeface="+mn-cs"/>
      </a:defRPr>
    </a:lvl6pPr>
    <a:lvl7pPr marL="2743200" algn="l" defTabSz="914400" rtl="0" eaLnBrk="1" latinLnBrk="0" hangingPunct="1">
      <a:defRPr sz="4000" kern="1200">
        <a:solidFill>
          <a:schemeClr val="tx1"/>
        </a:solidFill>
        <a:latin typeface="Verdana" pitchFamily="34" charset="0"/>
        <a:ea typeface="+mn-ea"/>
        <a:cs typeface="+mn-cs"/>
      </a:defRPr>
    </a:lvl7pPr>
    <a:lvl8pPr marL="3200400" algn="l" defTabSz="914400" rtl="0" eaLnBrk="1" latinLnBrk="0" hangingPunct="1">
      <a:defRPr sz="4000" kern="1200">
        <a:solidFill>
          <a:schemeClr val="tx1"/>
        </a:solidFill>
        <a:latin typeface="Verdana" pitchFamily="34" charset="0"/>
        <a:ea typeface="+mn-ea"/>
        <a:cs typeface="+mn-cs"/>
      </a:defRPr>
    </a:lvl8pPr>
    <a:lvl9pPr marL="3657600" algn="l" defTabSz="914400" rtl="0" eaLnBrk="1" latinLnBrk="0" hangingPunct="1">
      <a:defRPr sz="4000" kern="1200">
        <a:solidFill>
          <a:schemeClr val="tx1"/>
        </a:solidFill>
        <a:latin typeface="Verdana"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05" autoAdjust="0"/>
    <p:restoredTop sz="94648" autoAdjust="0"/>
  </p:normalViewPr>
  <p:slideViewPr>
    <p:cSldViewPr>
      <p:cViewPr varScale="1">
        <p:scale>
          <a:sx n="78" d="100"/>
          <a:sy n="78" d="100"/>
        </p:scale>
        <p:origin x="-250"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662" tIns="46831" rIns="93662" bIns="46831" rtlCol="0"/>
          <a:lstStyle>
            <a:lvl1pPr algn="l">
              <a:defRPr sz="1200"/>
            </a:lvl1pPr>
          </a:lstStyle>
          <a:p>
            <a:pPr>
              <a:defRPr/>
            </a:pPr>
            <a:endParaRPr lang="en-US" dirty="0"/>
          </a:p>
        </p:txBody>
      </p:sp>
      <p:sp>
        <p:nvSpPr>
          <p:cNvPr id="3" name="Date Placeholder 2"/>
          <p:cNvSpPr>
            <a:spLocks noGrp="1"/>
          </p:cNvSpPr>
          <p:nvPr>
            <p:ph type="dt" sz="quarter" idx="1"/>
          </p:nvPr>
        </p:nvSpPr>
        <p:spPr>
          <a:xfrm>
            <a:off x="3978275" y="0"/>
            <a:ext cx="3043238" cy="465138"/>
          </a:xfrm>
          <a:prstGeom prst="rect">
            <a:avLst/>
          </a:prstGeom>
        </p:spPr>
        <p:txBody>
          <a:bodyPr vert="horz" lIns="93662" tIns="46831" rIns="93662" bIns="46831" rtlCol="0"/>
          <a:lstStyle>
            <a:lvl1pPr algn="r">
              <a:defRPr sz="1200"/>
            </a:lvl1pPr>
          </a:lstStyle>
          <a:p>
            <a:pPr>
              <a:defRPr/>
            </a:pPr>
            <a:fld id="{40C0E9D8-F464-40E1-B091-11FCA81F10F0}" type="datetimeFigureOut">
              <a:rPr lang="en-US"/>
              <a:pPr>
                <a:defRPr/>
              </a:pPr>
              <a:t>2/9/2018</a:t>
            </a:fld>
            <a:endParaRPr lang="en-US" dirty="0"/>
          </a:p>
        </p:txBody>
      </p:sp>
      <p:sp>
        <p:nvSpPr>
          <p:cNvPr id="4" name="Footer Placeholder 3"/>
          <p:cNvSpPr>
            <a:spLocks noGrp="1"/>
          </p:cNvSpPr>
          <p:nvPr>
            <p:ph type="ftr" sz="quarter" idx="2"/>
          </p:nvPr>
        </p:nvSpPr>
        <p:spPr>
          <a:xfrm>
            <a:off x="0" y="8842375"/>
            <a:ext cx="3043238" cy="465138"/>
          </a:xfrm>
          <a:prstGeom prst="rect">
            <a:avLst/>
          </a:prstGeom>
        </p:spPr>
        <p:txBody>
          <a:bodyPr vert="horz" lIns="93662" tIns="46831" rIns="93662" bIns="46831"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978275" y="8842375"/>
            <a:ext cx="3043238" cy="465138"/>
          </a:xfrm>
          <a:prstGeom prst="rect">
            <a:avLst/>
          </a:prstGeom>
        </p:spPr>
        <p:txBody>
          <a:bodyPr vert="horz" lIns="93662" tIns="46831" rIns="93662" bIns="46831" rtlCol="0" anchor="b"/>
          <a:lstStyle>
            <a:lvl1pPr algn="r">
              <a:defRPr sz="1200"/>
            </a:lvl1pPr>
          </a:lstStyle>
          <a:p>
            <a:pPr>
              <a:defRPr/>
            </a:pPr>
            <a:fld id="{5C67D114-D236-44FE-A416-D6B489E21463}" type="slidenum">
              <a:rPr lang="en-US"/>
              <a:pPr>
                <a:defRPr/>
              </a:pPr>
              <a:t>‹#›</a:t>
            </a:fld>
            <a:endParaRPr lang="en-US" dirty="0"/>
          </a:p>
        </p:txBody>
      </p:sp>
    </p:spTree>
    <p:extLst>
      <p:ext uri="{BB962C8B-B14F-4D97-AF65-F5344CB8AC3E}">
        <p14:creationId xmlns="" xmlns:p14="http://schemas.microsoft.com/office/powerpoint/2010/main" val="497204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3662" tIns="46831" rIns="93662" bIns="46831" rtlCol="0"/>
          <a:lstStyle>
            <a:lvl1pPr algn="l">
              <a:defRPr sz="1200"/>
            </a:lvl1pPr>
          </a:lstStyle>
          <a:p>
            <a:pPr>
              <a:defRPr/>
            </a:pPr>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3662" tIns="46831" rIns="93662" bIns="46831" rtlCol="0"/>
          <a:lstStyle>
            <a:lvl1pPr algn="r">
              <a:defRPr sz="1200"/>
            </a:lvl1pPr>
          </a:lstStyle>
          <a:p>
            <a:pPr>
              <a:defRPr/>
            </a:pPr>
            <a:fld id="{B134F3D0-941D-49FB-B773-25F79FDD9BF4}" type="datetimeFigureOut">
              <a:rPr lang="en-US"/>
              <a:pPr>
                <a:defRPr/>
              </a:pPr>
              <a:t>2/9/2018</a:t>
            </a:fld>
            <a:endParaRPr lang="en-US" dirty="0"/>
          </a:p>
        </p:txBody>
      </p:sp>
      <p:sp>
        <p:nvSpPr>
          <p:cNvPr id="4" name="Slide Image Placeholder 3"/>
          <p:cNvSpPr>
            <a:spLocks noGrp="1" noRot="1" noChangeAspect="1"/>
          </p:cNvSpPr>
          <p:nvPr>
            <p:ph type="sldImg" idx="2"/>
          </p:nvPr>
        </p:nvSpPr>
        <p:spPr>
          <a:xfrm>
            <a:off x="1184275" y="696913"/>
            <a:ext cx="4654550" cy="3492500"/>
          </a:xfrm>
          <a:prstGeom prst="rect">
            <a:avLst/>
          </a:prstGeom>
          <a:noFill/>
          <a:ln w="12700">
            <a:solidFill>
              <a:prstClr val="black"/>
            </a:solidFill>
          </a:ln>
        </p:spPr>
        <p:txBody>
          <a:bodyPr vert="horz" lIns="93662" tIns="46831" rIns="93662" bIns="46831" rtlCol="0" anchor="ctr"/>
          <a:lstStyle/>
          <a:p>
            <a:pPr lvl="0"/>
            <a:endParaRPr lang="en-US" noProof="0" dirty="0" smtClean="0"/>
          </a:p>
        </p:txBody>
      </p:sp>
      <p:sp>
        <p:nvSpPr>
          <p:cNvPr id="5" name="Notes Placeholder 4"/>
          <p:cNvSpPr>
            <a:spLocks noGrp="1"/>
          </p:cNvSpPr>
          <p:nvPr>
            <p:ph type="body" sz="quarter" idx="3"/>
          </p:nvPr>
        </p:nvSpPr>
        <p:spPr>
          <a:xfrm>
            <a:off x="703263" y="4422775"/>
            <a:ext cx="5616575" cy="4189413"/>
          </a:xfrm>
          <a:prstGeom prst="rect">
            <a:avLst/>
          </a:prstGeom>
        </p:spPr>
        <p:txBody>
          <a:bodyPr vert="horz" lIns="93662" tIns="46831" rIns="93662" bIns="468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lIns="93662" tIns="46831" rIns="93662" bIns="46831" rtlCol="0" anchor="b"/>
          <a:lstStyle>
            <a:lvl1pPr algn="l">
              <a:defRPr sz="1200"/>
            </a:lvl1pPr>
          </a:lstStyle>
          <a:p>
            <a:pPr>
              <a:defRPr/>
            </a:pPr>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3662" tIns="46831" rIns="93662" bIns="46831" rtlCol="0" anchor="b"/>
          <a:lstStyle>
            <a:lvl1pPr algn="r">
              <a:defRPr sz="1200"/>
            </a:lvl1pPr>
          </a:lstStyle>
          <a:p>
            <a:pPr>
              <a:defRPr/>
            </a:pPr>
            <a:fld id="{6A2CF0AA-6828-4189-A1C4-FDA0F4D19B12}" type="slidenum">
              <a:rPr lang="en-US"/>
              <a:pPr>
                <a:defRPr/>
              </a:pPr>
              <a:t>‹#›</a:t>
            </a:fld>
            <a:endParaRPr lang="en-US" dirty="0"/>
          </a:p>
        </p:txBody>
      </p:sp>
    </p:spTree>
    <p:extLst>
      <p:ext uri="{BB962C8B-B14F-4D97-AF65-F5344CB8AC3E}">
        <p14:creationId xmlns="" xmlns:p14="http://schemas.microsoft.com/office/powerpoint/2010/main" val="16349593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4803343 w 1000"/>
              <a:gd name="T3" fmla="*/ 0 h 1000"/>
              <a:gd name="T4" fmla="*/ 4803343 w 1000"/>
              <a:gd name="T5" fmla="*/ 109538 h 1000"/>
              <a:gd name="T6" fmla="*/ 0 w 1000"/>
              <a:gd name="T7" fmla="*/ 109538 h 1000"/>
              <a:gd name="T8" fmla="*/ 0 w 1000"/>
              <a:gd name="T9" fmla="*/ 0 h 1000"/>
              <a:gd name="T10" fmla="*/ 7772400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defRPr/>
            </a:pPr>
            <a:endParaRPr lang="en-US" dirty="0"/>
          </a:p>
        </p:txBody>
      </p:sp>
      <p:sp>
        <p:nvSpPr>
          <p:cNvPr id="15362" name="Rectangle 2"/>
          <p:cNvSpPr>
            <a:spLocks noGrp="1" noChangeArrowheads="1"/>
          </p:cNvSpPr>
          <p:nvPr>
            <p:ph type="ctrTitle"/>
          </p:nvPr>
        </p:nvSpPr>
        <p:spPr>
          <a:xfrm>
            <a:off x="685800" y="990600"/>
            <a:ext cx="7772400" cy="1371600"/>
          </a:xfrm>
        </p:spPr>
        <p:txBody>
          <a:bodyPr/>
          <a:lstStyle>
            <a:lvl1pPr>
              <a:defRPr sz="4000"/>
            </a:lvl1pPr>
          </a:lstStyle>
          <a:p>
            <a:r>
              <a:rPr lang="en-US"/>
              <a:t>Click to edit Master title style</a:t>
            </a:r>
          </a:p>
        </p:txBody>
      </p:sp>
      <p:sp>
        <p:nvSpPr>
          <p:cNvPr id="15363"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en-US"/>
              <a:t>Click to edit Master subtitle style</a:t>
            </a:r>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C3BAC745-CD69-498A-8D65-1650917B159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8"/>
          <p:cNvSpPr>
            <a:spLocks noGrp="1" noChangeArrowheads="1"/>
          </p:cNvSpPr>
          <p:nvPr>
            <p:ph type="sldNum" sz="quarter" idx="12"/>
          </p:nvPr>
        </p:nvSpPr>
        <p:spPr>
          <a:ln/>
        </p:spPr>
        <p:txBody>
          <a:bodyPr/>
          <a:lstStyle>
            <a:lvl1pPr>
              <a:defRPr/>
            </a:lvl1pPr>
          </a:lstStyle>
          <a:p>
            <a:pPr>
              <a:defRPr/>
            </a:pPr>
            <a:fld id="{62FEC2C5-5FE6-4EBE-A7D3-D0C7B577BC6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8"/>
          <p:cNvSpPr>
            <a:spLocks noGrp="1" noChangeArrowheads="1"/>
          </p:cNvSpPr>
          <p:nvPr>
            <p:ph type="sldNum" sz="quarter" idx="12"/>
          </p:nvPr>
        </p:nvSpPr>
        <p:spPr>
          <a:ln/>
        </p:spPr>
        <p:txBody>
          <a:bodyPr/>
          <a:lstStyle>
            <a:lvl1pPr>
              <a:defRPr/>
            </a:lvl1pPr>
          </a:lstStyle>
          <a:p>
            <a:pPr>
              <a:defRPr/>
            </a:pPr>
            <a:fld id="{0CB37697-6630-4088-A171-4F32AA4A9A2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8"/>
          <p:cNvSpPr>
            <a:spLocks noGrp="1" noChangeArrowheads="1"/>
          </p:cNvSpPr>
          <p:nvPr>
            <p:ph type="sldNum" sz="quarter" idx="12"/>
          </p:nvPr>
        </p:nvSpPr>
        <p:spPr>
          <a:ln/>
        </p:spPr>
        <p:txBody>
          <a:bodyPr/>
          <a:lstStyle>
            <a:lvl1pPr>
              <a:defRPr/>
            </a:lvl1pPr>
          </a:lstStyle>
          <a:p>
            <a:pPr>
              <a:defRPr/>
            </a:pPr>
            <a:fld id="{44B5E362-9012-44DC-B4B2-8E209045EB8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dirty="0"/>
          </a:p>
        </p:txBody>
      </p:sp>
      <p:sp>
        <p:nvSpPr>
          <p:cNvPr id="8"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8"/>
          <p:cNvSpPr>
            <a:spLocks noGrp="1" noChangeArrowheads="1"/>
          </p:cNvSpPr>
          <p:nvPr>
            <p:ph type="sldNum" sz="quarter" idx="12"/>
          </p:nvPr>
        </p:nvSpPr>
        <p:spPr>
          <a:ln/>
        </p:spPr>
        <p:txBody>
          <a:bodyPr/>
          <a:lstStyle>
            <a:lvl1pPr>
              <a:defRPr/>
            </a:lvl1pPr>
          </a:lstStyle>
          <a:p>
            <a:pPr>
              <a:defRPr/>
            </a:pPr>
            <a:fld id="{1677D539-54CD-48D5-814E-6EA3E3F3C26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8"/>
          <p:cNvSpPr>
            <a:spLocks noGrp="1" noChangeArrowheads="1"/>
          </p:cNvSpPr>
          <p:nvPr>
            <p:ph type="sldNum" sz="quarter" idx="12"/>
          </p:nvPr>
        </p:nvSpPr>
        <p:spPr>
          <a:ln/>
        </p:spPr>
        <p:txBody>
          <a:bodyPr/>
          <a:lstStyle>
            <a:lvl1pPr>
              <a:defRPr/>
            </a:lvl1pPr>
          </a:lstStyle>
          <a:p>
            <a:pPr>
              <a:defRPr/>
            </a:pPr>
            <a:fld id="{54432763-9794-436F-9D20-4E0646C1170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8"/>
          <p:cNvSpPr>
            <a:spLocks noGrp="1" noChangeArrowheads="1"/>
          </p:cNvSpPr>
          <p:nvPr>
            <p:ph type="sldNum" sz="quarter" idx="12"/>
          </p:nvPr>
        </p:nvSpPr>
        <p:spPr>
          <a:ln/>
        </p:spPr>
        <p:txBody>
          <a:bodyPr/>
          <a:lstStyle>
            <a:lvl1pPr>
              <a:defRPr/>
            </a:lvl1pPr>
          </a:lstStyle>
          <a:p>
            <a:pPr>
              <a:defRPr/>
            </a:pPr>
            <a:fld id="{DEA164D4-3EA2-4C77-9620-1E0A06FA053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8"/>
          <p:cNvSpPr>
            <a:spLocks noGrp="1" noChangeArrowheads="1"/>
          </p:cNvSpPr>
          <p:nvPr>
            <p:ph type="sldNum" sz="quarter" idx="12"/>
          </p:nvPr>
        </p:nvSpPr>
        <p:spPr>
          <a:ln/>
        </p:spPr>
        <p:txBody>
          <a:bodyPr/>
          <a:lstStyle>
            <a:lvl1pPr>
              <a:defRPr/>
            </a:lvl1pPr>
          </a:lstStyle>
          <a:p>
            <a:pPr>
              <a:defRPr/>
            </a:pPr>
            <a:fld id="{F863335E-24CD-4667-9B34-1760862B078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8"/>
          <p:cNvSpPr>
            <a:spLocks noGrp="1" noChangeArrowheads="1"/>
          </p:cNvSpPr>
          <p:nvPr>
            <p:ph type="sldNum" sz="quarter" idx="12"/>
          </p:nvPr>
        </p:nvSpPr>
        <p:spPr>
          <a:ln/>
        </p:spPr>
        <p:txBody>
          <a:bodyPr/>
          <a:lstStyle>
            <a:lvl1pPr>
              <a:defRPr/>
            </a:lvl1pPr>
          </a:lstStyle>
          <a:p>
            <a:pPr>
              <a:defRPr/>
            </a:pPr>
            <a:fld id="{B2B919D5-06FF-463E-B834-2DFFA3138967}"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8"/>
          <p:cNvSpPr>
            <a:spLocks noGrp="1" noChangeArrowheads="1"/>
          </p:cNvSpPr>
          <p:nvPr>
            <p:ph type="sldNum" sz="quarter" idx="12"/>
          </p:nvPr>
        </p:nvSpPr>
        <p:spPr>
          <a:ln/>
        </p:spPr>
        <p:txBody>
          <a:bodyPr/>
          <a:lstStyle>
            <a:lvl1pPr>
              <a:defRPr/>
            </a:lvl1pPr>
          </a:lstStyle>
          <a:p>
            <a:pPr>
              <a:defRPr/>
            </a:pPr>
            <a:fld id="{1E1170C5-7330-4A1C-9116-525290BE7FF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8"/>
          <p:cNvSpPr>
            <a:spLocks noGrp="1" noChangeArrowheads="1"/>
          </p:cNvSpPr>
          <p:nvPr>
            <p:ph type="sldNum" sz="quarter" idx="12"/>
          </p:nvPr>
        </p:nvSpPr>
        <p:spPr>
          <a:ln/>
        </p:spPr>
        <p:txBody>
          <a:bodyPr/>
          <a:lstStyle>
            <a:lvl1pPr>
              <a:defRPr/>
            </a:lvl1pPr>
          </a:lstStyle>
          <a:p>
            <a:pPr>
              <a:defRPr/>
            </a:pPr>
            <a:fld id="{6B6E5DD2-282A-42C3-8569-DE6F023B63E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66738" y="1752600"/>
            <a:ext cx="80010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AutoShape 4"/>
          <p:cNvSpPr>
            <a:spLocks noChangeArrowheads="1"/>
          </p:cNvSpPr>
          <p:nvPr/>
        </p:nvSpPr>
        <p:spPr bwMode="auto">
          <a:xfrm>
            <a:off x="609600" y="1566863"/>
            <a:ext cx="7958138" cy="109537"/>
          </a:xfrm>
          <a:custGeom>
            <a:avLst/>
            <a:gdLst>
              <a:gd name="T0" fmla="*/ 0 w 1000"/>
              <a:gd name="T1" fmla="*/ 0 h 1000"/>
              <a:gd name="T2" fmla="*/ 4655511 w 1000"/>
              <a:gd name="T3" fmla="*/ 0 h 1000"/>
              <a:gd name="T4" fmla="*/ 4655511 w 1000"/>
              <a:gd name="T5" fmla="*/ 109537 h 1000"/>
              <a:gd name="T6" fmla="*/ 0 w 1000"/>
              <a:gd name="T7" fmla="*/ 109537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a:defRPr/>
            </a:pPr>
            <a:endParaRPr lang="en-US" dirty="0"/>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p:spPr>
        <p:txBody>
          <a:bodyPr/>
          <a:lstStyle/>
          <a:p>
            <a:pPr>
              <a:defRPr/>
            </a:pPr>
            <a:endParaRPr lang="en-US" dirty="0"/>
          </a:p>
        </p:txBody>
      </p:sp>
      <p:sp>
        <p:nvSpPr>
          <p:cNvPr id="14342"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vl1pPr>
          </a:lstStyle>
          <a:p>
            <a:pPr>
              <a:defRPr/>
            </a:pPr>
            <a:endParaRPr lang="en-US" dirty="0"/>
          </a:p>
        </p:txBody>
      </p:sp>
      <p:sp>
        <p:nvSpPr>
          <p:cNvPr id="14343"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dirty="0"/>
          </a:p>
        </p:txBody>
      </p:sp>
      <p:sp>
        <p:nvSpPr>
          <p:cNvPr id="14344"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0CB0943-7483-416B-BCCB-70DEC019950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210"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defRPr>
      </a:lvl2pPr>
      <a:lvl3pPr algn="l" rtl="0" eaLnBrk="0" fontAlgn="base" hangingPunct="0">
        <a:spcBef>
          <a:spcPct val="0"/>
        </a:spcBef>
        <a:spcAft>
          <a:spcPct val="0"/>
        </a:spcAft>
        <a:defRPr sz="3800">
          <a:solidFill>
            <a:schemeClr val="tx2"/>
          </a:solidFill>
          <a:latin typeface="Verdana" pitchFamily="34" charset="0"/>
        </a:defRPr>
      </a:lvl3pPr>
      <a:lvl4pPr algn="l" rtl="0" eaLnBrk="0" fontAlgn="base" hangingPunct="0">
        <a:spcBef>
          <a:spcPct val="0"/>
        </a:spcBef>
        <a:spcAft>
          <a:spcPct val="0"/>
        </a:spcAft>
        <a:defRPr sz="3800">
          <a:solidFill>
            <a:schemeClr val="tx2"/>
          </a:solidFill>
          <a:latin typeface="Verdana" pitchFamily="34" charset="0"/>
        </a:defRPr>
      </a:lvl4pPr>
      <a:lvl5pPr algn="l" rtl="0" eaLnBrk="0" fontAlgn="base" hangingPunct="0">
        <a:spcBef>
          <a:spcPct val="0"/>
        </a:spcBef>
        <a:spcAft>
          <a:spcPct val="0"/>
        </a:spcAft>
        <a:defRPr sz="3800">
          <a:solidFill>
            <a:schemeClr val="tx2"/>
          </a:solidFill>
          <a:latin typeface="Verdana" pitchFamily="34" charset="0"/>
        </a:defRPr>
      </a:lvl5pPr>
      <a:lvl6pPr marL="457200" algn="l" rtl="0" fontAlgn="base">
        <a:spcBef>
          <a:spcPct val="0"/>
        </a:spcBef>
        <a:spcAft>
          <a:spcPct val="0"/>
        </a:spcAft>
        <a:defRPr sz="3800">
          <a:solidFill>
            <a:schemeClr val="tx2"/>
          </a:solidFill>
          <a:latin typeface="Verdana" pitchFamily="34" charset="0"/>
        </a:defRPr>
      </a:lvl6pPr>
      <a:lvl7pPr marL="914400" algn="l" rtl="0" fontAlgn="base">
        <a:spcBef>
          <a:spcPct val="0"/>
        </a:spcBef>
        <a:spcAft>
          <a:spcPct val="0"/>
        </a:spcAft>
        <a:defRPr sz="3800">
          <a:solidFill>
            <a:schemeClr val="tx2"/>
          </a:solidFill>
          <a:latin typeface="Verdana" pitchFamily="34" charset="0"/>
        </a:defRPr>
      </a:lvl7pPr>
      <a:lvl8pPr marL="1371600" algn="l" rtl="0" fontAlgn="base">
        <a:spcBef>
          <a:spcPct val="0"/>
        </a:spcBef>
        <a:spcAft>
          <a:spcPct val="0"/>
        </a:spcAft>
        <a:defRPr sz="3800">
          <a:solidFill>
            <a:schemeClr val="tx2"/>
          </a:solidFill>
          <a:latin typeface="Verdana" pitchFamily="34" charset="0"/>
        </a:defRPr>
      </a:lvl8pPr>
      <a:lvl9pPr marL="1828800" algn="l" rtl="0" fontAlgn="base">
        <a:spcBef>
          <a:spcPct val="0"/>
        </a:spcBef>
        <a:spcAft>
          <a:spcPct val="0"/>
        </a:spcAft>
        <a:defRPr sz="3800">
          <a:solidFill>
            <a:schemeClr val="tx2"/>
          </a:solidFill>
          <a:latin typeface="Verdana" pitchFamily="34" charset="0"/>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sz="2600">
          <a:solidFill>
            <a:schemeClr val="tx1"/>
          </a:solidFill>
          <a:latin typeface="+mn-lt"/>
        </a:defRPr>
      </a:lvl2pPr>
      <a:lvl3pPr marL="1304925" indent="-395288" algn="l" rtl="0" eaLnBrk="0" fontAlgn="base" hangingPunct="0">
        <a:spcBef>
          <a:spcPct val="20000"/>
        </a:spcBef>
        <a:spcAft>
          <a:spcPct val="0"/>
        </a:spcAft>
        <a:buClr>
          <a:schemeClr val="accent2"/>
        </a:buClr>
        <a:buFont typeface="Wingdings" pitchFamily="2" charset="2"/>
        <a:buChar char="o"/>
        <a:defRPr sz="2300">
          <a:solidFill>
            <a:schemeClr val="tx1"/>
          </a:solidFill>
          <a:latin typeface="+mn-lt"/>
        </a:defRPr>
      </a:lvl3pPr>
      <a:lvl4pPr marL="1693863" indent="-387350" algn="l" rtl="0" eaLnBrk="0" fontAlgn="base" hangingPunct="0">
        <a:spcBef>
          <a:spcPct val="20000"/>
        </a:spcBef>
        <a:spcAft>
          <a:spcPct val="0"/>
        </a:spcAft>
        <a:buClr>
          <a:schemeClr val="accent2"/>
        </a:buClr>
        <a:buFont typeface="Wingdings" pitchFamily="2" charset="2"/>
        <a:buChar char="n"/>
        <a:defRPr sz="2000">
          <a:solidFill>
            <a:schemeClr val="tx1"/>
          </a:solidFill>
          <a:latin typeface="+mn-lt"/>
        </a:defRPr>
      </a:lvl4pPr>
      <a:lvl5pPr marL="2093913" indent="-398463" algn="l" rtl="0" eaLnBrk="0" fontAlgn="base" hangingPunct="0">
        <a:spcBef>
          <a:spcPct val="25000"/>
        </a:spcBef>
        <a:spcAft>
          <a:spcPct val="0"/>
        </a:spcAft>
        <a:buClr>
          <a:schemeClr val="accent2"/>
        </a:buClr>
        <a:buFont typeface="Wingdings" pitchFamily="2" charset="2"/>
        <a:buChar char="§"/>
        <a:defRPr sz="2000">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dubyak@argosy.edu"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algn="ctr" eaLnBrk="1" hangingPunct="1"/>
            <a:r>
              <a:rPr lang="en-US" sz="2800" dirty="0" smtClean="0"/>
              <a:t/>
            </a:r>
            <a:br>
              <a:rPr lang="en-US" sz="2800" dirty="0" smtClean="0"/>
            </a:br>
            <a:r>
              <a:rPr lang="en-US" sz="3200" dirty="0" smtClean="0"/>
              <a:t/>
            </a:r>
            <a:br>
              <a:rPr lang="en-US" sz="3200" dirty="0" smtClean="0"/>
            </a:br>
            <a:r>
              <a:rPr lang="en-US" sz="3200" b="1" dirty="0" smtClean="0"/>
              <a:t> </a:t>
            </a:r>
            <a:r>
              <a:rPr lang="en-US" sz="3200" b="1" dirty="0" smtClean="0"/>
              <a:t>Doctoral Qualifying Examination Seminar</a:t>
            </a:r>
            <a:r>
              <a:rPr lang="en-US" sz="3200" b="1" dirty="0" smtClean="0"/>
              <a:t/>
            </a:r>
            <a:br>
              <a:rPr lang="en-US" sz="3200" b="1" dirty="0" smtClean="0"/>
            </a:br>
            <a:r>
              <a:rPr lang="en-US" sz="3200" b="1" dirty="0" smtClean="0"/>
              <a:t>Department of Education</a:t>
            </a:r>
            <a:endParaRPr lang="en-US" sz="3200" dirty="0" smtClean="0"/>
          </a:p>
        </p:txBody>
      </p:sp>
      <p:sp>
        <p:nvSpPr>
          <p:cNvPr id="3075" name="Rectangle 3"/>
          <p:cNvSpPr>
            <a:spLocks noGrp="1" noChangeArrowheads="1"/>
          </p:cNvSpPr>
          <p:nvPr>
            <p:ph type="subTitle" idx="1"/>
          </p:nvPr>
        </p:nvSpPr>
        <p:spPr>
          <a:xfrm>
            <a:off x="1447800" y="2819400"/>
            <a:ext cx="6553200" cy="3581400"/>
          </a:xfrm>
        </p:spPr>
        <p:txBody>
          <a:bodyPr/>
          <a:lstStyle/>
          <a:p>
            <a:pPr algn="ctr" eaLnBrk="1" hangingPunct="1">
              <a:lnSpc>
                <a:spcPct val="80000"/>
              </a:lnSpc>
            </a:pPr>
            <a:r>
              <a:rPr lang="en-US" sz="2000" b="1" dirty="0" smtClean="0"/>
              <a:t>Dr. Jeannette Dubyak</a:t>
            </a:r>
          </a:p>
          <a:p>
            <a:pPr algn="ctr" eaLnBrk="1" hangingPunct="1">
              <a:lnSpc>
                <a:spcPct val="80000"/>
              </a:lnSpc>
            </a:pPr>
            <a:r>
              <a:rPr lang="en-US" sz="1400" b="1" dirty="0" smtClean="0">
                <a:hlinkClick r:id="rId2"/>
              </a:rPr>
              <a:t>jdubyak@argosy.edu</a:t>
            </a:r>
            <a:endParaRPr lang="en-US" sz="1400" b="1" dirty="0" smtClean="0"/>
          </a:p>
          <a:p>
            <a:pPr algn="ctr" eaLnBrk="1" hangingPunct="1">
              <a:lnSpc>
                <a:spcPct val="80000"/>
              </a:lnSpc>
            </a:pPr>
            <a:r>
              <a:rPr lang="en-US" sz="1400" dirty="0" smtClean="0"/>
              <a:t>DQE Administrator</a:t>
            </a:r>
            <a:endParaRPr lang="en-US" sz="1400" dirty="0" smtClean="0"/>
          </a:p>
          <a:p>
            <a:pPr algn="ctr" eaLnBrk="1" hangingPunct="1">
              <a:lnSpc>
                <a:spcPct val="80000"/>
              </a:lnSpc>
            </a:pPr>
            <a:endParaRPr lang="en-US" sz="1400" dirty="0" smtClean="0"/>
          </a:p>
          <a:p>
            <a:pPr algn="ctr" eaLnBrk="1" hangingPunct="1">
              <a:lnSpc>
                <a:spcPct val="80000"/>
              </a:lnSpc>
            </a:pPr>
            <a:endParaRPr lang="en-US" sz="1400" dirty="0" smtClean="0"/>
          </a:p>
          <a:p>
            <a:pPr algn="ctr" eaLnBrk="1" hangingPunct="1">
              <a:lnSpc>
                <a:spcPct val="80000"/>
              </a:lnSpc>
            </a:pPr>
            <a:endParaRPr lang="en-US" sz="1400" dirty="0" smtClean="0"/>
          </a:p>
          <a:p>
            <a:pPr algn="ctr" eaLnBrk="1" hangingPunct="1">
              <a:lnSpc>
                <a:spcPct val="80000"/>
              </a:lnSpc>
            </a:pPr>
            <a:endParaRPr lang="en-US" sz="2000" dirty="0" smtClean="0"/>
          </a:p>
          <a:p>
            <a:pPr algn="ctr" eaLnBrk="1" hangingPunct="1">
              <a:lnSpc>
                <a:spcPct val="80000"/>
              </a:lnSpc>
            </a:pPr>
            <a:endParaRPr lang="en-US" sz="2400" b="1" dirty="0" smtClean="0"/>
          </a:p>
          <a:p>
            <a:pPr algn="ctr" eaLnBrk="1" hangingPunct="1">
              <a:lnSpc>
                <a:spcPct val="80000"/>
              </a:lnSpc>
            </a:pPr>
            <a:endParaRPr lang="en-US" sz="2000" dirty="0" smtClean="0"/>
          </a:p>
          <a:p>
            <a:pPr algn="ctr" eaLnBrk="1" hangingPunct="1">
              <a:lnSpc>
                <a:spcPct val="80000"/>
              </a:lnSpc>
            </a:pPr>
            <a:endParaRPr lang="en-US" sz="2000" dirty="0" smtClean="0"/>
          </a:p>
          <a:p>
            <a:pPr algn="ctr" eaLnBrk="1" hangingPunct="1">
              <a:lnSpc>
                <a:spcPct val="80000"/>
              </a:lnSpc>
            </a:pPr>
            <a:endParaRPr lang="en-US" sz="2000" dirty="0" smtClean="0"/>
          </a:p>
        </p:txBody>
      </p:sp>
      <p:sp>
        <p:nvSpPr>
          <p:cNvPr id="3076" name="Slide Number Placeholder 4"/>
          <p:cNvSpPr>
            <a:spLocks noGrp="1"/>
          </p:cNvSpPr>
          <p:nvPr>
            <p:ph type="sldNum" sz="quarter" idx="12"/>
          </p:nvPr>
        </p:nvSpPr>
        <p:spPr>
          <a:noFill/>
        </p:spPr>
        <p:txBody>
          <a:bodyPr/>
          <a:lstStyle/>
          <a:p>
            <a:fld id="{F9D029F6-103E-47FD-A676-DACB3FAA02B9}" type="slidenum">
              <a:rPr lang="en-US" smtClean="0"/>
              <a:pPr/>
              <a:t>1</a:t>
            </a:fld>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Welcome!</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Congratulations on successfully getting to this part of your program!</a:t>
            </a:r>
          </a:p>
          <a:p>
            <a:pPr>
              <a:buNone/>
            </a:pPr>
            <a:endParaRPr lang="en-US" dirty="0" smtClean="0"/>
          </a:p>
          <a:p>
            <a:pPr>
              <a:buNone/>
            </a:pPr>
            <a:r>
              <a:rPr lang="en-US" dirty="0" smtClean="0"/>
              <a:t>“I believe in the power of your bravest dreams” (Goldberg, 2010).</a:t>
            </a:r>
            <a:endParaRPr lang="en-US" dirty="0"/>
          </a:p>
        </p:txBody>
      </p:sp>
      <p:sp>
        <p:nvSpPr>
          <p:cNvPr id="4" name="Slide Number Placeholder 3"/>
          <p:cNvSpPr>
            <a:spLocks noGrp="1"/>
          </p:cNvSpPr>
          <p:nvPr>
            <p:ph type="sldNum" sz="quarter" idx="12"/>
          </p:nvPr>
        </p:nvSpPr>
        <p:spPr/>
        <p:txBody>
          <a:bodyPr/>
          <a:lstStyle/>
          <a:p>
            <a:pPr>
              <a:defRPr/>
            </a:pPr>
            <a:fld id="{62FEC2C5-5FE6-4EBE-A7D3-D0C7B577BC6E}"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ctr"/>
            <a:r>
              <a:rPr lang="en-US" dirty="0" smtClean="0"/>
              <a:t>Welcome and Introductions</a:t>
            </a:r>
          </a:p>
        </p:txBody>
      </p:sp>
      <p:sp>
        <p:nvSpPr>
          <p:cNvPr id="5123" name="Content Placeholder 2"/>
          <p:cNvSpPr>
            <a:spLocks noGrp="1"/>
          </p:cNvSpPr>
          <p:nvPr>
            <p:ph idx="1"/>
          </p:nvPr>
        </p:nvSpPr>
        <p:spPr/>
        <p:txBody>
          <a:bodyPr/>
          <a:lstStyle/>
          <a:p>
            <a:r>
              <a:rPr lang="en-US" dirty="0" smtClean="0"/>
              <a:t>Greetings</a:t>
            </a:r>
          </a:p>
          <a:p>
            <a:r>
              <a:rPr lang="en-US" dirty="0" smtClean="0"/>
              <a:t>Introduction:  Dr. Dubyak</a:t>
            </a:r>
          </a:p>
          <a:p>
            <a:r>
              <a:rPr lang="en-US" dirty="0" smtClean="0"/>
              <a:t>Student introductions:</a:t>
            </a:r>
          </a:p>
          <a:p>
            <a:pPr>
              <a:buFont typeface="Wingdings" pitchFamily="2" charset="2"/>
              <a:buNone/>
            </a:pPr>
            <a:r>
              <a:rPr lang="en-US" dirty="0" smtClean="0"/>
              <a:t>	 	--Name, Program</a:t>
            </a:r>
          </a:p>
          <a:p>
            <a:pPr>
              <a:buFont typeface="Wingdings" pitchFamily="2" charset="2"/>
              <a:buNone/>
            </a:pPr>
            <a:r>
              <a:rPr lang="en-US" dirty="0" smtClean="0"/>
              <a:t>       --Where employed/position</a:t>
            </a:r>
          </a:p>
          <a:p>
            <a:pPr>
              <a:buFont typeface="Wingdings" pitchFamily="2" charset="2"/>
              <a:buNone/>
            </a:pPr>
            <a:r>
              <a:rPr lang="en-US" dirty="0" smtClean="0"/>
              <a:t>       --Which exam are you taking?</a:t>
            </a:r>
          </a:p>
          <a:p>
            <a:pPr>
              <a:buFont typeface="Wingdings" pitchFamily="2" charset="2"/>
              <a:buNone/>
            </a:pPr>
            <a:r>
              <a:rPr lang="en-US" dirty="0" smtClean="0"/>
              <a:t>       </a:t>
            </a:r>
          </a:p>
        </p:txBody>
      </p:sp>
      <p:sp>
        <p:nvSpPr>
          <p:cNvPr id="5124" name="Slide Number Placeholder 4"/>
          <p:cNvSpPr>
            <a:spLocks noGrp="1"/>
          </p:cNvSpPr>
          <p:nvPr>
            <p:ph type="sldNum" sz="quarter" idx="12"/>
          </p:nvPr>
        </p:nvSpPr>
        <p:spPr>
          <a:noFill/>
        </p:spPr>
        <p:txBody>
          <a:bodyPr/>
          <a:lstStyle/>
          <a:p>
            <a:fld id="{0300F619-37CF-43CA-8B20-C9AD0DD3BDD5}" type="slidenum">
              <a:rPr lang="en-US" smtClean="0"/>
              <a:pPr/>
              <a:t>3</a:t>
            </a:fld>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74675" y="304800"/>
            <a:ext cx="8001000" cy="762000"/>
          </a:xfrm>
        </p:spPr>
        <p:txBody>
          <a:bodyPr/>
          <a:lstStyle/>
          <a:p>
            <a:pPr algn="ctr" eaLnBrk="1" hangingPunct="1"/>
            <a:r>
              <a:rPr lang="en-US" dirty="0" smtClean="0"/>
              <a:t>Agenda</a:t>
            </a:r>
          </a:p>
        </p:txBody>
      </p:sp>
      <p:sp>
        <p:nvSpPr>
          <p:cNvPr id="4099" name="Rectangle 3"/>
          <p:cNvSpPr>
            <a:spLocks noGrp="1" noChangeArrowheads="1"/>
          </p:cNvSpPr>
          <p:nvPr>
            <p:ph type="body" idx="1"/>
          </p:nvPr>
        </p:nvSpPr>
        <p:spPr>
          <a:xfrm>
            <a:off x="566738" y="1752600"/>
            <a:ext cx="8001000" cy="4724400"/>
          </a:xfrm>
        </p:spPr>
        <p:txBody>
          <a:bodyPr/>
          <a:lstStyle/>
          <a:p>
            <a:pPr eaLnBrk="1" hangingPunct="1">
              <a:lnSpc>
                <a:spcPct val="80000"/>
              </a:lnSpc>
            </a:pPr>
            <a:r>
              <a:rPr lang="en-US" sz="1400" dirty="0" smtClean="0"/>
              <a:t>Welcome and Introductions</a:t>
            </a:r>
          </a:p>
          <a:p>
            <a:pPr eaLnBrk="1" hangingPunct="1">
              <a:lnSpc>
                <a:spcPct val="80000"/>
              </a:lnSpc>
            </a:pPr>
            <a:r>
              <a:rPr lang="en-US" sz="1400" dirty="0" smtClean="0"/>
              <a:t>Strengths and Concerns</a:t>
            </a:r>
          </a:p>
          <a:p>
            <a:pPr eaLnBrk="1" hangingPunct="1">
              <a:lnSpc>
                <a:spcPct val="80000"/>
              </a:lnSpc>
            </a:pPr>
            <a:r>
              <a:rPr lang="en-US" sz="1400" dirty="0" smtClean="0"/>
              <a:t>DQE Guide</a:t>
            </a:r>
            <a:endParaRPr lang="en-US" sz="1400" dirty="0" smtClean="0"/>
          </a:p>
          <a:p>
            <a:pPr eaLnBrk="1" hangingPunct="1">
              <a:lnSpc>
                <a:spcPct val="80000"/>
              </a:lnSpc>
            </a:pPr>
            <a:r>
              <a:rPr lang="en-US" sz="1400" dirty="0" smtClean="0"/>
              <a:t>DQE Toolbox</a:t>
            </a:r>
            <a:endParaRPr lang="en-US" sz="1400" dirty="0" smtClean="0"/>
          </a:p>
          <a:p>
            <a:pPr eaLnBrk="1" hangingPunct="1">
              <a:lnSpc>
                <a:spcPct val="80000"/>
              </a:lnSpc>
            </a:pPr>
            <a:r>
              <a:rPr lang="en-US" sz="1400" dirty="0" smtClean="0"/>
              <a:t>Academic Honesty</a:t>
            </a:r>
          </a:p>
          <a:p>
            <a:pPr eaLnBrk="1" hangingPunct="1">
              <a:lnSpc>
                <a:spcPct val="80000"/>
              </a:lnSpc>
            </a:pPr>
            <a:r>
              <a:rPr lang="en-US" sz="1400" dirty="0" smtClean="0"/>
              <a:t>Exam </a:t>
            </a:r>
            <a:r>
              <a:rPr lang="en-US" sz="1400" dirty="0" smtClean="0"/>
              <a:t>Administration Process</a:t>
            </a:r>
            <a:endParaRPr lang="en-US" sz="1400" dirty="0" smtClean="0"/>
          </a:p>
          <a:p>
            <a:pPr eaLnBrk="1" hangingPunct="1">
              <a:lnSpc>
                <a:spcPct val="80000"/>
              </a:lnSpc>
            </a:pPr>
            <a:r>
              <a:rPr lang="en-US" sz="1400" dirty="0" smtClean="0"/>
              <a:t>Turnitin Procedures</a:t>
            </a:r>
          </a:p>
          <a:p>
            <a:pPr eaLnBrk="1" hangingPunct="1">
              <a:lnSpc>
                <a:spcPct val="80000"/>
              </a:lnSpc>
            </a:pPr>
            <a:r>
              <a:rPr lang="en-US" sz="1400" dirty="0" smtClean="0"/>
              <a:t>Evaluation</a:t>
            </a:r>
          </a:p>
          <a:p>
            <a:pPr eaLnBrk="1" hangingPunct="1">
              <a:lnSpc>
                <a:spcPct val="80000"/>
              </a:lnSpc>
            </a:pPr>
            <a:r>
              <a:rPr lang="en-US" sz="1400" dirty="0" smtClean="0"/>
              <a:t>Remediation</a:t>
            </a:r>
          </a:p>
          <a:p>
            <a:pPr eaLnBrk="1" hangingPunct="1">
              <a:lnSpc>
                <a:spcPct val="80000"/>
              </a:lnSpc>
            </a:pPr>
            <a:r>
              <a:rPr lang="en-US" sz="1400" dirty="0" smtClean="0"/>
              <a:t>Exam Retake</a:t>
            </a:r>
          </a:p>
          <a:p>
            <a:pPr eaLnBrk="1" hangingPunct="1">
              <a:lnSpc>
                <a:spcPct val="80000"/>
              </a:lnSpc>
            </a:pPr>
            <a:r>
              <a:rPr lang="en-US" sz="1400" dirty="0" smtClean="0"/>
              <a:t>Rubrics</a:t>
            </a:r>
            <a:endParaRPr lang="en-US" sz="1400" dirty="0" smtClean="0"/>
          </a:p>
          <a:p>
            <a:pPr eaLnBrk="1" hangingPunct="1">
              <a:lnSpc>
                <a:spcPct val="80000"/>
              </a:lnSpc>
            </a:pPr>
            <a:r>
              <a:rPr lang="en-US" sz="1400" dirty="0" smtClean="0"/>
              <a:t>Preparing for the Exam</a:t>
            </a:r>
          </a:p>
          <a:p>
            <a:pPr eaLnBrk="1" hangingPunct="1">
              <a:lnSpc>
                <a:spcPct val="80000"/>
              </a:lnSpc>
            </a:pPr>
            <a:r>
              <a:rPr lang="en-US" sz="1400" dirty="0" smtClean="0"/>
              <a:t>Scheduling time for a comprehensive response</a:t>
            </a:r>
          </a:p>
          <a:p>
            <a:pPr eaLnBrk="1" hangingPunct="1">
              <a:lnSpc>
                <a:spcPct val="80000"/>
              </a:lnSpc>
            </a:pPr>
            <a:r>
              <a:rPr lang="en-US" sz="1400" dirty="0" smtClean="0"/>
              <a:t>Basic rules of presentation</a:t>
            </a:r>
          </a:p>
          <a:p>
            <a:pPr eaLnBrk="1" hangingPunct="1">
              <a:lnSpc>
                <a:spcPct val="80000"/>
              </a:lnSpc>
            </a:pPr>
            <a:r>
              <a:rPr lang="en-US" sz="1400" dirty="0" smtClean="0"/>
              <a:t>Questions and Answers</a:t>
            </a:r>
          </a:p>
          <a:p>
            <a:pPr eaLnBrk="1" hangingPunct="1">
              <a:lnSpc>
                <a:spcPct val="80000"/>
              </a:lnSpc>
              <a:buNone/>
            </a:pPr>
            <a:r>
              <a:rPr lang="en-US" sz="1400" dirty="0" smtClean="0"/>
              <a:t> </a:t>
            </a:r>
          </a:p>
          <a:p>
            <a:pPr eaLnBrk="1" hangingPunct="1">
              <a:lnSpc>
                <a:spcPct val="80000"/>
              </a:lnSpc>
            </a:pPr>
            <a:endParaRPr lang="en-US" sz="1800" dirty="0" smtClean="0"/>
          </a:p>
          <a:p>
            <a:pPr eaLnBrk="1" hangingPunct="1">
              <a:lnSpc>
                <a:spcPct val="80000"/>
              </a:lnSpc>
            </a:pPr>
            <a:endParaRPr lang="en-US" sz="1800" dirty="0" smtClean="0"/>
          </a:p>
        </p:txBody>
      </p:sp>
      <p:sp>
        <p:nvSpPr>
          <p:cNvPr id="4100" name="Slide Number Placeholder 4"/>
          <p:cNvSpPr>
            <a:spLocks noGrp="1"/>
          </p:cNvSpPr>
          <p:nvPr>
            <p:ph type="sldNum" sz="quarter" idx="12"/>
          </p:nvPr>
        </p:nvSpPr>
        <p:spPr>
          <a:noFill/>
        </p:spPr>
        <p:txBody>
          <a:bodyPr/>
          <a:lstStyle/>
          <a:p>
            <a:fld id="{01F23B80-3BD9-4FAB-85B9-B733574AA801}" type="slidenum">
              <a:rPr lang="en-US" smtClean="0"/>
              <a:pPr/>
              <a:t>4</a:t>
            </a:fld>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a:r>
              <a:rPr lang="en-US" dirty="0" smtClean="0"/>
              <a:t>Purpose of the </a:t>
            </a:r>
            <a:r>
              <a:rPr lang="en-US" dirty="0" smtClean="0"/>
              <a:t>Exam</a:t>
            </a:r>
            <a:endParaRPr lang="en-US" dirty="0" smtClean="0"/>
          </a:p>
        </p:txBody>
      </p:sp>
      <p:sp>
        <p:nvSpPr>
          <p:cNvPr id="6147" name="Content Placeholder 2"/>
          <p:cNvSpPr>
            <a:spLocks noGrp="1"/>
          </p:cNvSpPr>
          <p:nvPr>
            <p:ph idx="1"/>
          </p:nvPr>
        </p:nvSpPr>
        <p:spPr>
          <a:xfrm>
            <a:off x="566738" y="1752600"/>
            <a:ext cx="8043862" cy="4800600"/>
          </a:xfrm>
        </p:spPr>
        <p:txBody>
          <a:bodyPr/>
          <a:lstStyle/>
          <a:p>
            <a:r>
              <a:rPr lang="en-US" dirty="0" smtClean="0"/>
              <a:t>A summative evaluation that demonstrates the student’s readiness to graduate and/or move through the dissertation to complete the program of study.</a:t>
            </a:r>
          </a:p>
          <a:p>
            <a:r>
              <a:rPr lang="en-US" dirty="0" smtClean="0"/>
              <a:t>The format of the examination, including the number and types of questions asked will vary by program and by year.</a:t>
            </a:r>
          </a:p>
        </p:txBody>
      </p:sp>
      <p:sp>
        <p:nvSpPr>
          <p:cNvPr id="6148" name="Slide Number Placeholder 3"/>
          <p:cNvSpPr>
            <a:spLocks noGrp="1"/>
          </p:cNvSpPr>
          <p:nvPr>
            <p:ph type="sldNum" sz="quarter" idx="12"/>
          </p:nvPr>
        </p:nvSpPr>
        <p:spPr>
          <a:noFill/>
        </p:spPr>
        <p:txBody>
          <a:bodyPr/>
          <a:lstStyle/>
          <a:p>
            <a:fld id="{0EFE52F8-3027-4955-838B-4EB4236817DF}" type="slidenum">
              <a:rPr lang="en-US" smtClean="0"/>
              <a:pPr/>
              <a:t>5</a:t>
            </a:fld>
            <a:endParaRPr lang="en-US"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US" dirty="0" smtClean="0"/>
              <a:t>Getting Ready for the Exam:</a:t>
            </a:r>
            <a:br>
              <a:rPr lang="en-US" dirty="0" smtClean="0"/>
            </a:br>
            <a:r>
              <a:rPr lang="en-US" dirty="0" smtClean="0"/>
              <a:t>Strengths and Concerns</a:t>
            </a:r>
          </a:p>
        </p:txBody>
      </p:sp>
      <p:sp>
        <p:nvSpPr>
          <p:cNvPr id="7171" name="Rectangle 3"/>
          <p:cNvSpPr>
            <a:spLocks noGrp="1" noChangeArrowheads="1"/>
          </p:cNvSpPr>
          <p:nvPr>
            <p:ph type="body" idx="1"/>
          </p:nvPr>
        </p:nvSpPr>
        <p:spPr/>
        <p:txBody>
          <a:bodyPr/>
          <a:lstStyle/>
          <a:p>
            <a:pPr eaLnBrk="1" hangingPunct="1"/>
            <a:r>
              <a:rPr lang="en-US" dirty="0" smtClean="0"/>
              <a:t>Strengths</a:t>
            </a:r>
          </a:p>
          <a:p>
            <a:pPr eaLnBrk="1" hangingPunct="1"/>
            <a:endParaRPr lang="en-US" dirty="0" smtClean="0"/>
          </a:p>
          <a:p>
            <a:pPr eaLnBrk="1" hangingPunct="1"/>
            <a:endParaRPr lang="en-US" dirty="0" smtClean="0"/>
          </a:p>
          <a:p>
            <a:pPr eaLnBrk="1" hangingPunct="1"/>
            <a:r>
              <a:rPr lang="en-US" dirty="0" smtClean="0"/>
              <a:t>Concerns</a:t>
            </a:r>
          </a:p>
        </p:txBody>
      </p:sp>
      <p:sp>
        <p:nvSpPr>
          <p:cNvPr id="7172" name="Slide Number Placeholder 4"/>
          <p:cNvSpPr>
            <a:spLocks noGrp="1"/>
          </p:cNvSpPr>
          <p:nvPr>
            <p:ph type="sldNum" sz="quarter" idx="12"/>
          </p:nvPr>
        </p:nvSpPr>
        <p:spPr>
          <a:noFill/>
        </p:spPr>
        <p:txBody>
          <a:bodyPr/>
          <a:lstStyle/>
          <a:p>
            <a:fld id="{8F05D9D6-ED67-48C8-B519-98E9545FFBFE}" type="slidenum">
              <a:rPr lang="en-US" smtClean="0"/>
              <a:pPr/>
              <a:t>6</a:t>
            </a:fld>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eaLnBrk="1" hangingPunct="1"/>
            <a:r>
              <a:rPr lang="en-US" dirty="0" smtClean="0"/>
              <a:t/>
            </a:r>
            <a:br>
              <a:rPr lang="en-US" dirty="0" smtClean="0"/>
            </a:br>
            <a:r>
              <a:rPr lang="en-US" sz="2400" dirty="0" smtClean="0"/>
              <a:t>Guide to the </a:t>
            </a:r>
            <a:r>
              <a:rPr lang="en-US" sz="2400" dirty="0" smtClean="0"/>
              <a:t>DQE Process</a:t>
            </a:r>
            <a:r>
              <a:rPr lang="en-US" sz="2400" dirty="0" smtClean="0"/>
              <a:t/>
            </a:r>
            <a:br>
              <a:rPr lang="en-US" sz="2400" dirty="0" smtClean="0"/>
            </a:br>
            <a:r>
              <a:rPr lang="en-US" sz="2400" dirty="0" smtClean="0"/>
              <a:t/>
            </a:r>
            <a:br>
              <a:rPr lang="en-US" sz="2400" dirty="0" smtClean="0"/>
            </a:br>
            <a:endParaRPr lang="en-US" sz="2400" dirty="0" smtClean="0"/>
          </a:p>
        </p:txBody>
      </p:sp>
      <p:sp>
        <p:nvSpPr>
          <p:cNvPr id="8195" name="Rectangle 3"/>
          <p:cNvSpPr>
            <a:spLocks noGrp="1" noChangeArrowheads="1"/>
          </p:cNvSpPr>
          <p:nvPr>
            <p:ph type="body" idx="1"/>
          </p:nvPr>
        </p:nvSpPr>
        <p:spPr/>
        <p:txBody>
          <a:bodyPr/>
          <a:lstStyle/>
          <a:p>
            <a:pPr eaLnBrk="1" hangingPunct="1"/>
            <a:r>
              <a:rPr lang="en-US" dirty="0" smtClean="0"/>
              <a:t>Find </a:t>
            </a:r>
            <a:r>
              <a:rPr lang="en-US" dirty="0" smtClean="0"/>
              <a:t>DQE Guide </a:t>
            </a:r>
            <a:r>
              <a:rPr lang="en-US" dirty="0" smtClean="0"/>
              <a:t>in the ecollege course (toolbox)</a:t>
            </a:r>
          </a:p>
          <a:p>
            <a:pPr eaLnBrk="1" hangingPunct="1">
              <a:buFont typeface="Wingdings" pitchFamily="2" charset="2"/>
              <a:buNone/>
            </a:pPr>
            <a:endParaRPr lang="en-US" sz="2400" dirty="0" smtClean="0"/>
          </a:p>
          <a:p>
            <a:pPr eaLnBrk="1" hangingPunct="1">
              <a:buFont typeface="Wingdings" pitchFamily="2" charset="2"/>
              <a:buNone/>
            </a:pPr>
            <a:endParaRPr lang="en-US" dirty="0" smtClean="0"/>
          </a:p>
          <a:p>
            <a:pPr eaLnBrk="1" hangingPunct="1"/>
            <a:r>
              <a:rPr lang="en-US" dirty="0" smtClean="0"/>
              <a:t>Review guide for all policies, procedures, and helpful hints on preparing for and taking the exam.</a:t>
            </a:r>
          </a:p>
          <a:p>
            <a:pPr eaLnBrk="1" hangingPunct="1">
              <a:buFont typeface="Wingdings" pitchFamily="2" charset="2"/>
              <a:buNone/>
            </a:pPr>
            <a:endParaRPr lang="en-US" dirty="0" smtClean="0"/>
          </a:p>
          <a:p>
            <a:pPr eaLnBrk="1" hangingPunct="1">
              <a:buFont typeface="Wingdings" pitchFamily="2" charset="2"/>
              <a:buNone/>
            </a:pPr>
            <a:endParaRPr lang="en-US" dirty="0" smtClean="0"/>
          </a:p>
        </p:txBody>
      </p:sp>
      <p:sp>
        <p:nvSpPr>
          <p:cNvPr id="8196" name="Slide Number Placeholder 4"/>
          <p:cNvSpPr>
            <a:spLocks noGrp="1"/>
          </p:cNvSpPr>
          <p:nvPr>
            <p:ph type="sldNum" sz="quarter" idx="12"/>
          </p:nvPr>
        </p:nvSpPr>
        <p:spPr>
          <a:noFill/>
        </p:spPr>
        <p:txBody>
          <a:bodyPr/>
          <a:lstStyle/>
          <a:p>
            <a:fld id="{B8FFEF04-57F9-41B1-848E-DC3134498E7A}" type="slidenum">
              <a:rPr lang="en-US" smtClean="0"/>
              <a:pPr/>
              <a:t>7</a:t>
            </a:fld>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US" dirty="0" smtClean="0"/>
              <a:t>Exam </a:t>
            </a:r>
            <a:r>
              <a:rPr lang="en-US" dirty="0" smtClean="0"/>
              <a:t>Toolkit</a:t>
            </a:r>
          </a:p>
        </p:txBody>
      </p:sp>
      <p:sp>
        <p:nvSpPr>
          <p:cNvPr id="9219" name="Rectangle 3"/>
          <p:cNvSpPr>
            <a:spLocks noGrp="1" noChangeArrowheads="1"/>
          </p:cNvSpPr>
          <p:nvPr>
            <p:ph type="body" idx="1"/>
          </p:nvPr>
        </p:nvSpPr>
        <p:spPr>
          <a:xfrm>
            <a:off x="566738" y="1752600"/>
            <a:ext cx="8001000" cy="4572000"/>
          </a:xfrm>
        </p:spPr>
        <p:txBody>
          <a:bodyPr/>
          <a:lstStyle/>
          <a:p>
            <a:pPr eaLnBrk="1" hangingPunct="1">
              <a:lnSpc>
                <a:spcPct val="80000"/>
              </a:lnSpc>
            </a:pPr>
            <a:r>
              <a:rPr lang="en-US" sz="2000" dirty="0" smtClean="0"/>
              <a:t>Log in as you would for any ecollege class. </a:t>
            </a:r>
          </a:p>
          <a:p>
            <a:pPr eaLnBrk="1" hangingPunct="1">
              <a:lnSpc>
                <a:spcPct val="80000"/>
              </a:lnSpc>
            </a:pPr>
            <a:r>
              <a:rPr lang="en-US" sz="2000" dirty="0" smtClean="0"/>
              <a:t>Contains additional information that is not in the </a:t>
            </a:r>
            <a:r>
              <a:rPr lang="en-US" sz="2000" dirty="0" smtClean="0"/>
              <a:t>Exam </a:t>
            </a:r>
            <a:r>
              <a:rPr lang="en-US" sz="2000" dirty="0" smtClean="0"/>
              <a:t>Guide.</a:t>
            </a:r>
          </a:p>
          <a:p>
            <a:pPr eaLnBrk="1" hangingPunct="1">
              <a:lnSpc>
                <a:spcPct val="80000"/>
              </a:lnSpc>
            </a:pPr>
            <a:r>
              <a:rPr lang="en-US" sz="2000" dirty="0" smtClean="0"/>
              <a:t>Contains the rubrics for the exam by program and degree and </a:t>
            </a:r>
            <a:r>
              <a:rPr lang="en-US" sz="2000" b="1" i="1" dirty="0" smtClean="0"/>
              <a:t>a sample response.</a:t>
            </a:r>
          </a:p>
          <a:p>
            <a:pPr eaLnBrk="1" hangingPunct="1">
              <a:lnSpc>
                <a:spcPct val="80000"/>
              </a:lnSpc>
            </a:pPr>
            <a:r>
              <a:rPr lang="en-US" sz="2000" dirty="0" smtClean="0"/>
              <a:t>This is where the exam will be accessed about 8:00 a.m. (or later) on the morning of the exam availability. Scroll all the way to the bottom of the left hand menu to see the exam.  It is not posted till the morning of the exam.  </a:t>
            </a:r>
            <a:r>
              <a:rPr lang="en-US" sz="2000" b="1" dirty="0" smtClean="0"/>
              <a:t>Do not contact the Education Department before 10:00 am—any technical problems from Central Services are usually resolved by 10:00.</a:t>
            </a:r>
          </a:p>
          <a:p>
            <a:pPr eaLnBrk="1" hangingPunct="1">
              <a:lnSpc>
                <a:spcPct val="80000"/>
              </a:lnSpc>
            </a:pPr>
            <a:r>
              <a:rPr lang="en-US" sz="2000" b="1" dirty="0" smtClean="0"/>
              <a:t>If you have an issue, email me at jdubyak@argosy.edu with a cc to Dr. Banks at dbanks@argosy.edu</a:t>
            </a:r>
          </a:p>
          <a:p>
            <a:pPr eaLnBrk="1" hangingPunct="1">
              <a:lnSpc>
                <a:spcPct val="80000"/>
              </a:lnSpc>
            </a:pPr>
            <a:r>
              <a:rPr lang="en-US" sz="2000" dirty="0" smtClean="0"/>
              <a:t>Toolkit: myeclassonline.com</a:t>
            </a:r>
          </a:p>
          <a:p>
            <a:pPr eaLnBrk="1" hangingPunct="1">
              <a:lnSpc>
                <a:spcPct val="80000"/>
              </a:lnSpc>
            </a:pPr>
            <a:endParaRPr lang="en-US" sz="2600" dirty="0" smtClean="0"/>
          </a:p>
          <a:p>
            <a:pPr eaLnBrk="1" hangingPunct="1">
              <a:lnSpc>
                <a:spcPct val="80000"/>
              </a:lnSpc>
              <a:buFont typeface="Wingdings" pitchFamily="2" charset="2"/>
              <a:buNone/>
            </a:pPr>
            <a:endParaRPr lang="en-US" sz="2600" dirty="0" smtClean="0"/>
          </a:p>
          <a:p>
            <a:pPr eaLnBrk="1" hangingPunct="1">
              <a:lnSpc>
                <a:spcPct val="80000"/>
              </a:lnSpc>
              <a:buFont typeface="Wingdings" pitchFamily="2" charset="2"/>
              <a:buNone/>
            </a:pPr>
            <a:endParaRPr lang="en-US" sz="2600" dirty="0" smtClean="0"/>
          </a:p>
          <a:p>
            <a:pPr eaLnBrk="1" hangingPunct="1">
              <a:lnSpc>
                <a:spcPct val="80000"/>
              </a:lnSpc>
              <a:buFont typeface="Wingdings" pitchFamily="2" charset="2"/>
              <a:buNone/>
            </a:pPr>
            <a:endParaRPr lang="en-US" sz="2600" dirty="0" smtClean="0"/>
          </a:p>
        </p:txBody>
      </p:sp>
      <p:sp>
        <p:nvSpPr>
          <p:cNvPr id="9220" name="Slide Number Placeholder 4"/>
          <p:cNvSpPr>
            <a:spLocks noGrp="1"/>
          </p:cNvSpPr>
          <p:nvPr>
            <p:ph type="sldNum" sz="quarter" idx="12"/>
          </p:nvPr>
        </p:nvSpPr>
        <p:spPr>
          <a:noFill/>
        </p:spPr>
        <p:txBody>
          <a:bodyPr/>
          <a:lstStyle/>
          <a:p>
            <a:fld id="{158A6767-BC7B-4FC3-82C0-1BE78715E464}" type="slidenum">
              <a:rPr lang="en-US" smtClean="0"/>
              <a:pPr/>
              <a:t>8</a:t>
            </a:fld>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en-US" dirty="0" smtClean="0"/>
              <a:t>Academic Honesty</a:t>
            </a:r>
          </a:p>
        </p:txBody>
      </p:sp>
      <p:sp>
        <p:nvSpPr>
          <p:cNvPr id="10243" name="Rectangle 3"/>
          <p:cNvSpPr>
            <a:spLocks noGrp="1" noChangeArrowheads="1"/>
          </p:cNvSpPr>
          <p:nvPr>
            <p:ph type="body" idx="1"/>
          </p:nvPr>
        </p:nvSpPr>
        <p:spPr/>
        <p:txBody>
          <a:bodyPr/>
          <a:lstStyle/>
          <a:p>
            <a:pPr eaLnBrk="1" hangingPunct="1"/>
            <a:r>
              <a:rPr lang="en-US" sz="1800" dirty="0" smtClean="0"/>
              <a:t>The student is allowed to use notes, books, and research articles to answer the questions.</a:t>
            </a:r>
          </a:p>
          <a:p>
            <a:pPr eaLnBrk="1" hangingPunct="1"/>
            <a:r>
              <a:rPr lang="en-US" sz="1800" dirty="0" smtClean="0"/>
              <a:t>DQE </a:t>
            </a:r>
            <a:r>
              <a:rPr lang="en-US" sz="1800" dirty="0" smtClean="0"/>
              <a:t>exams are subject to the same university academic honesty and plagiarism policies and practices as stated in the university catalog. </a:t>
            </a:r>
            <a:r>
              <a:rPr lang="en-US" sz="1800" b="1" i="1" dirty="0" smtClean="0"/>
              <a:t>You may not use work from previous assignments or exams—considered self-plagiarism. </a:t>
            </a:r>
          </a:p>
          <a:p>
            <a:pPr eaLnBrk="1" hangingPunct="1"/>
            <a:r>
              <a:rPr lang="en-US" sz="1800" b="1" dirty="0" smtClean="0"/>
              <a:t>Students who have been found to have cheated, plagiarized, or self-plagiarized on their comprehensive exam are subject to disciplinary action, including dismissal from the university.</a:t>
            </a:r>
          </a:p>
          <a:p>
            <a:pPr eaLnBrk="1" hangingPunct="1"/>
            <a:r>
              <a:rPr lang="en-US" sz="1800" dirty="0" smtClean="0"/>
              <a:t>The exam must reflect the student’s original work and must be produced exclusively by the student.  Any source used by the student must be documented, using standard citations from scholarly references and citations consistent with the most current APA style guide (6</a:t>
            </a:r>
            <a:r>
              <a:rPr lang="en-US" sz="1800" baseline="30000" dirty="0" smtClean="0"/>
              <a:t>th</a:t>
            </a:r>
            <a:r>
              <a:rPr lang="en-US" sz="1800" dirty="0" smtClean="0"/>
              <a:t> edition).</a:t>
            </a:r>
          </a:p>
          <a:p>
            <a:pPr eaLnBrk="1" hangingPunct="1"/>
            <a:endParaRPr lang="en-US" dirty="0" smtClean="0"/>
          </a:p>
        </p:txBody>
      </p:sp>
      <p:sp>
        <p:nvSpPr>
          <p:cNvPr id="10244" name="Slide Number Placeholder 4"/>
          <p:cNvSpPr>
            <a:spLocks noGrp="1"/>
          </p:cNvSpPr>
          <p:nvPr>
            <p:ph type="sldNum" sz="quarter" idx="12"/>
          </p:nvPr>
        </p:nvSpPr>
        <p:spPr>
          <a:noFill/>
        </p:spPr>
        <p:txBody>
          <a:bodyPr/>
          <a:lstStyle/>
          <a:p>
            <a:fld id="{BB29B69E-9A8A-4733-833E-455237C59DAB}" type="slidenum">
              <a:rPr lang="en-US" smtClean="0"/>
              <a:pPr/>
              <a:t>9</a:t>
            </a:fld>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en-US" dirty="0" smtClean="0"/>
              <a:t>Examination Administration Process</a:t>
            </a:r>
          </a:p>
        </p:txBody>
      </p:sp>
      <p:sp>
        <p:nvSpPr>
          <p:cNvPr id="11267" name="Content Placeholder 2"/>
          <p:cNvSpPr>
            <a:spLocks noGrp="1"/>
          </p:cNvSpPr>
          <p:nvPr>
            <p:ph idx="1"/>
          </p:nvPr>
        </p:nvSpPr>
        <p:spPr/>
        <p:txBody>
          <a:bodyPr/>
          <a:lstStyle/>
          <a:p>
            <a:r>
              <a:rPr lang="en-US" dirty="0" smtClean="0"/>
              <a:t>An exam </a:t>
            </a:r>
            <a:r>
              <a:rPr lang="en-US" dirty="0" smtClean="0"/>
              <a:t>administrator (Dr. Dubyak at jdubyak@argosy.edu) is assigned on each </a:t>
            </a:r>
            <a:r>
              <a:rPr lang="en-US" dirty="0" smtClean="0"/>
              <a:t>department.</a:t>
            </a:r>
            <a:endParaRPr lang="en-US" dirty="0" smtClean="0"/>
          </a:p>
          <a:p>
            <a:r>
              <a:rPr lang="en-US" dirty="0" smtClean="0"/>
              <a:t>Exam begins with access to the questions at a time designated in advance on </a:t>
            </a:r>
            <a:r>
              <a:rPr lang="en-US" i="1" dirty="0" smtClean="0"/>
              <a:t>ecollege</a:t>
            </a:r>
            <a:r>
              <a:rPr lang="en-US" dirty="0" smtClean="0"/>
              <a:t>.</a:t>
            </a:r>
          </a:p>
          <a:p>
            <a:r>
              <a:rPr lang="en-US" dirty="0" smtClean="0"/>
              <a:t>Receive access to the </a:t>
            </a:r>
            <a:r>
              <a:rPr lang="en-US" i="1" dirty="0" smtClean="0"/>
              <a:t>ecollege</a:t>
            </a:r>
            <a:r>
              <a:rPr lang="en-US" dirty="0" smtClean="0"/>
              <a:t> course on the first day of the session.</a:t>
            </a:r>
          </a:p>
          <a:p>
            <a:pPr>
              <a:buFont typeface="Wingdings" pitchFamily="2" charset="2"/>
              <a:buNone/>
            </a:pPr>
            <a:endParaRPr lang="en-US" dirty="0" smtClean="0"/>
          </a:p>
        </p:txBody>
      </p:sp>
      <p:sp>
        <p:nvSpPr>
          <p:cNvPr id="11268" name="Slide Number Placeholder 3"/>
          <p:cNvSpPr>
            <a:spLocks noGrp="1"/>
          </p:cNvSpPr>
          <p:nvPr>
            <p:ph type="sldNum" sz="quarter" idx="12"/>
          </p:nvPr>
        </p:nvSpPr>
        <p:spPr>
          <a:noFill/>
        </p:spPr>
        <p:txBody>
          <a:bodyPr/>
          <a:lstStyle/>
          <a:p>
            <a:fld id="{EB6469EE-38BD-46BC-8A81-3A76A1E8B586}" type="slidenum">
              <a:rPr lang="en-US" smtClean="0"/>
              <a:pPr/>
              <a:t>10</a:t>
            </a:fld>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a:r>
              <a:rPr lang="en-US" dirty="0" smtClean="0"/>
              <a:t>Examination Administration Process</a:t>
            </a:r>
          </a:p>
        </p:txBody>
      </p:sp>
      <p:sp>
        <p:nvSpPr>
          <p:cNvPr id="12291" name="Content Placeholder 2"/>
          <p:cNvSpPr>
            <a:spLocks noGrp="1"/>
          </p:cNvSpPr>
          <p:nvPr>
            <p:ph idx="1"/>
          </p:nvPr>
        </p:nvSpPr>
        <p:spPr/>
        <p:txBody>
          <a:bodyPr/>
          <a:lstStyle/>
          <a:p>
            <a:r>
              <a:rPr lang="en-US" dirty="0" smtClean="0"/>
              <a:t>Students registered for the exam </a:t>
            </a:r>
            <a:r>
              <a:rPr lang="en-US" i="1" dirty="0" smtClean="0"/>
              <a:t>must</a:t>
            </a:r>
            <a:r>
              <a:rPr lang="en-US" dirty="0" smtClean="0"/>
              <a:t> take the examination in the session registered.</a:t>
            </a:r>
          </a:p>
          <a:p>
            <a:r>
              <a:rPr lang="en-US" sz="2800" b="1" i="1" dirty="0" smtClean="0"/>
              <a:t>Failure to complete or turn in the examination will be considered a failure of the examination attempt</a:t>
            </a:r>
            <a:r>
              <a:rPr lang="en-US" i="1" dirty="0" smtClean="0"/>
              <a:t>.</a:t>
            </a:r>
          </a:p>
        </p:txBody>
      </p:sp>
      <p:sp>
        <p:nvSpPr>
          <p:cNvPr id="12292" name="Slide Number Placeholder 3"/>
          <p:cNvSpPr>
            <a:spLocks noGrp="1"/>
          </p:cNvSpPr>
          <p:nvPr>
            <p:ph type="sldNum" sz="quarter" idx="12"/>
          </p:nvPr>
        </p:nvSpPr>
        <p:spPr>
          <a:noFill/>
        </p:spPr>
        <p:txBody>
          <a:bodyPr/>
          <a:lstStyle/>
          <a:p>
            <a:fld id="{80C56B15-65F5-4826-B817-6C0028E816B1}" type="slidenum">
              <a:rPr lang="en-US" smtClean="0"/>
              <a:pPr/>
              <a:t>11</a:t>
            </a:fld>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US" dirty="0" smtClean="0"/>
              <a:t>     </a:t>
            </a:r>
            <a:r>
              <a:rPr lang="en-US" sz="2800" dirty="0" smtClean="0"/>
              <a:t>Examination Submission</a:t>
            </a:r>
            <a:br>
              <a:rPr lang="en-US" sz="2800" dirty="0" smtClean="0"/>
            </a:br>
            <a:r>
              <a:rPr lang="en-US" sz="2800" dirty="0" smtClean="0"/>
              <a:t>    Procedures</a:t>
            </a:r>
          </a:p>
        </p:txBody>
      </p:sp>
      <p:sp>
        <p:nvSpPr>
          <p:cNvPr id="13315" name="Content Placeholder 2"/>
          <p:cNvSpPr>
            <a:spLocks noGrp="1"/>
          </p:cNvSpPr>
          <p:nvPr>
            <p:ph idx="1"/>
          </p:nvPr>
        </p:nvSpPr>
        <p:spPr>
          <a:xfrm>
            <a:off x="566738" y="1600200"/>
            <a:ext cx="8001000" cy="4419600"/>
          </a:xfrm>
        </p:spPr>
        <p:txBody>
          <a:bodyPr/>
          <a:lstStyle/>
          <a:p>
            <a:r>
              <a:rPr lang="en-US" sz="1800" dirty="0" smtClean="0"/>
              <a:t>Submit your exam to the </a:t>
            </a:r>
            <a:r>
              <a:rPr lang="en-US" sz="1800" dirty="0" err="1" smtClean="0"/>
              <a:t>Brightspace</a:t>
            </a:r>
            <a:r>
              <a:rPr lang="en-US" sz="1800" dirty="0" smtClean="0"/>
              <a:t> submissions </a:t>
            </a:r>
            <a:r>
              <a:rPr lang="en-US" sz="1800" b="1" dirty="0" smtClean="0"/>
              <a:t>before </a:t>
            </a:r>
            <a:r>
              <a:rPr lang="en-US" sz="1800" dirty="0" smtClean="0"/>
              <a:t>11:59 pm on due date.</a:t>
            </a:r>
          </a:p>
          <a:p>
            <a:pPr>
              <a:buFont typeface="Wingdings" pitchFamily="2" charset="2"/>
              <a:buNone/>
            </a:pPr>
            <a:r>
              <a:rPr lang="en-US" sz="1800" dirty="0" smtClean="0"/>
              <a:t>	(Suggest submitting 3 hours early to avoid technical difficulties)</a:t>
            </a:r>
          </a:p>
          <a:p>
            <a:r>
              <a:rPr lang="en-US" sz="1800" dirty="0" smtClean="0"/>
              <a:t>You only have </a:t>
            </a:r>
            <a:r>
              <a:rPr lang="en-US" sz="1800" b="1" dirty="0" smtClean="0"/>
              <a:t>one chance to submit</a:t>
            </a:r>
            <a:r>
              <a:rPr lang="en-US" sz="1800" dirty="0" smtClean="0"/>
              <a:t>—whatever is submitted is what is evaluated.  Be sure to </a:t>
            </a:r>
            <a:r>
              <a:rPr lang="en-US" sz="1800" b="1" dirty="0" smtClean="0"/>
              <a:t>submit as a single document</a:t>
            </a:r>
            <a:r>
              <a:rPr lang="en-US" sz="1800" dirty="0" smtClean="0"/>
              <a:t>.  </a:t>
            </a:r>
            <a:r>
              <a:rPr lang="en-US" sz="1800" b="1" dirty="0" smtClean="0"/>
              <a:t>Only one document will be accepted.</a:t>
            </a:r>
          </a:p>
          <a:p>
            <a:endParaRPr lang="en-US" sz="1800" dirty="0" smtClean="0"/>
          </a:p>
          <a:p>
            <a:r>
              <a:rPr lang="en-US" sz="1800" dirty="0" smtClean="0"/>
              <a:t>Your </a:t>
            </a:r>
            <a:r>
              <a:rPr lang="en-US" sz="1800" dirty="0" smtClean="0"/>
              <a:t>submission </a:t>
            </a:r>
            <a:r>
              <a:rPr lang="en-US" sz="1800" dirty="0" smtClean="0"/>
              <a:t>the </a:t>
            </a:r>
            <a:r>
              <a:rPr lang="en-US" sz="1800" dirty="0" smtClean="0"/>
              <a:t>will be </a:t>
            </a:r>
            <a:r>
              <a:rPr lang="en-US" sz="1800" dirty="0" smtClean="0"/>
              <a:t>automatically </a:t>
            </a:r>
            <a:r>
              <a:rPr lang="en-US" sz="1800" dirty="0" smtClean="0"/>
              <a:t>submitted </a:t>
            </a:r>
            <a:r>
              <a:rPr lang="en-US" sz="1800" dirty="0" smtClean="0"/>
              <a:t>to turnitin.</a:t>
            </a:r>
          </a:p>
          <a:p>
            <a:endParaRPr lang="en-US" sz="1800" dirty="0" smtClean="0"/>
          </a:p>
          <a:p>
            <a:r>
              <a:rPr lang="en-US" sz="1800" b="1" dirty="0" smtClean="0"/>
              <a:t>If submitted after midnight on the due date</a:t>
            </a:r>
            <a:r>
              <a:rPr lang="en-US" sz="1800" dirty="0" smtClean="0"/>
              <a:t>, the response will not be accepted and </a:t>
            </a:r>
            <a:r>
              <a:rPr lang="en-US" sz="1800" b="1" dirty="0" smtClean="0"/>
              <a:t>you will receive a fail on the attempt.</a:t>
            </a:r>
          </a:p>
        </p:txBody>
      </p:sp>
      <p:sp>
        <p:nvSpPr>
          <p:cNvPr id="13316" name="Slide Number Placeholder 3"/>
          <p:cNvSpPr>
            <a:spLocks noGrp="1"/>
          </p:cNvSpPr>
          <p:nvPr>
            <p:ph type="sldNum" sz="quarter" idx="12"/>
          </p:nvPr>
        </p:nvSpPr>
        <p:spPr>
          <a:noFill/>
        </p:spPr>
        <p:txBody>
          <a:bodyPr/>
          <a:lstStyle/>
          <a:p>
            <a:fld id="{B99F40CF-E54A-43C4-95B3-F615F42D9BF5}" type="slidenum">
              <a:rPr lang="en-US" smtClean="0"/>
              <a:pPr/>
              <a:t>12</a:t>
            </a:fld>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US" dirty="0" smtClean="0"/>
              <a:t>Examination Administration Process</a:t>
            </a:r>
          </a:p>
        </p:txBody>
      </p:sp>
      <p:sp>
        <p:nvSpPr>
          <p:cNvPr id="14339" name="Content Placeholder 2"/>
          <p:cNvSpPr>
            <a:spLocks noGrp="1"/>
          </p:cNvSpPr>
          <p:nvPr>
            <p:ph idx="1"/>
          </p:nvPr>
        </p:nvSpPr>
        <p:spPr/>
        <p:txBody>
          <a:bodyPr/>
          <a:lstStyle/>
          <a:p>
            <a:r>
              <a:rPr lang="en-US" sz="2000" dirty="0" smtClean="0"/>
              <a:t>You grade will be posted to Campus Commons at the same time other grades for the session are posted.  Usually within 72 hours after the last day of the session.</a:t>
            </a:r>
          </a:p>
          <a:p>
            <a:r>
              <a:rPr lang="en-US" sz="2000" dirty="0" smtClean="0"/>
              <a:t>Exams are scored using the program rubrics.</a:t>
            </a:r>
          </a:p>
          <a:p>
            <a:r>
              <a:rPr lang="en-US" sz="2000" dirty="0" smtClean="0"/>
              <a:t>In cases where a student’s performance is deemed to fall short of minimum acceptable standards, detailed comments will be provided to assist the student in either revising the exam or in preparing for the second attempt.</a:t>
            </a:r>
          </a:p>
          <a:p>
            <a:r>
              <a:rPr lang="en-US" sz="2000" dirty="0" smtClean="0"/>
              <a:t>Regardless of the result, the campus registrar will be notified and the result posted on the student’s official transcript.</a:t>
            </a:r>
          </a:p>
        </p:txBody>
      </p:sp>
      <p:sp>
        <p:nvSpPr>
          <p:cNvPr id="14340" name="Slide Number Placeholder 3"/>
          <p:cNvSpPr>
            <a:spLocks noGrp="1"/>
          </p:cNvSpPr>
          <p:nvPr>
            <p:ph type="sldNum" sz="quarter" idx="12"/>
          </p:nvPr>
        </p:nvSpPr>
        <p:spPr>
          <a:noFill/>
        </p:spPr>
        <p:txBody>
          <a:bodyPr/>
          <a:lstStyle/>
          <a:p>
            <a:fld id="{9A49BA55-4A69-417B-8829-245EB4EA1419}" type="slidenum">
              <a:rPr lang="en-US" smtClean="0"/>
              <a:pPr/>
              <a:t>13</a:t>
            </a:fld>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a:r>
              <a:rPr lang="en-US" dirty="0" smtClean="0"/>
              <a:t>Evaluation Criteria</a:t>
            </a:r>
          </a:p>
        </p:txBody>
      </p:sp>
      <p:sp>
        <p:nvSpPr>
          <p:cNvPr id="15363" name="Content Placeholder 2"/>
          <p:cNvSpPr>
            <a:spLocks noGrp="1"/>
          </p:cNvSpPr>
          <p:nvPr>
            <p:ph idx="1"/>
          </p:nvPr>
        </p:nvSpPr>
        <p:spPr/>
        <p:txBody>
          <a:bodyPr/>
          <a:lstStyle/>
          <a:p>
            <a:r>
              <a:rPr lang="en-US" sz="2000" dirty="0" smtClean="0"/>
              <a:t>The exam is read by two or more approved and trained readers.</a:t>
            </a:r>
          </a:p>
          <a:p>
            <a:r>
              <a:rPr lang="en-US" sz="2000" dirty="0" smtClean="0"/>
              <a:t>Examination review is confidential and no student identifying information is provided to the reader.</a:t>
            </a:r>
          </a:p>
          <a:p>
            <a:r>
              <a:rPr lang="en-US" sz="2000" dirty="0" smtClean="0"/>
              <a:t>The identity of the readers is not provided to the student</a:t>
            </a:r>
          </a:p>
          <a:p>
            <a:r>
              <a:rPr lang="en-US" sz="2000" dirty="0" smtClean="0"/>
              <a:t>All the evaluators in the Atlanta Education Department are faculty members in the Education Department with experience teaching the coursework and extensive experience evaluating the exams.</a:t>
            </a:r>
          </a:p>
        </p:txBody>
      </p:sp>
      <p:sp>
        <p:nvSpPr>
          <p:cNvPr id="15364" name="Slide Number Placeholder 3"/>
          <p:cNvSpPr>
            <a:spLocks noGrp="1"/>
          </p:cNvSpPr>
          <p:nvPr>
            <p:ph type="sldNum" sz="quarter" idx="12"/>
          </p:nvPr>
        </p:nvSpPr>
        <p:spPr>
          <a:noFill/>
        </p:spPr>
        <p:txBody>
          <a:bodyPr/>
          <a:lstStyle/>
          <a:p>
            <a:fld id="{1C4ED033-4F6A-432B-863E-93B493B46EC2}" type="slidenum">
              <a:rPr lang="en-US" smtClean="0"/>
              <a:pPr/>
              <a:t>14</a:t>
            </a:fld>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ctr"/>
            <a:r>
              <a:rPr lang="en-US" dirty="0" smtClean="0"/>
              <a:t>Evaluation</a:t>
            </a:r>
          </a:p>
        </p:txBody>
      </p:sp>
      <p:sp>
        <p:nvSpPr>
          <p:cNvPr id="16387" name="Content Placeholder 2"/>
          <p:cNvSpPr>
            <a:spLocks noGrp="1"/>
          </p:cNvSpPr>
          <p:nvPr>
            <p:ph idx="1"/>
          </p:nvPr>
        </p:nvSpPr>
        <p:spPr/>
        <p:txBody>
          <a:bodyPr/>
          <a:lstStyle/>
          <a:p>
            <a:r>
              <a:rPr lang="en-US" sz="2400" dirty="0" smtClean="0"/>
              <a:t>The exam is scored using the program rubrics and is scored against established metrics specific to the questions and the program learning outcomes and in accordance with graduate level expectations of performance.</a:t>
            </a:r>
          </a:p>
          <a:p>
            <a:r>
              <a:rPr lang="en-US" sz="2400" dirty="0" smtClean="0"/>
              <a:t>Current rubrics for each administration of the exam will be available through the comprehensive examination toolbox.</a:t>
            </a:r>
          </a:p>
          <a:p>
            <a:r>
              <a:rPr lang="en-US" sz="2400" b="1" dirty="0" smtClean="0"/>
              <a:t>Be sure to use the rubric when writing your response—just like you would for a LASA assignment.</a:t>
            </a:r>
          </a:p>
        </p:txBody>
      </p:sp>
      <p:sp>
        <p:nvSpPr>
          <p:cNvPr id="16388" name="Slide Number Placeholder 3"/>
          <p:cNvSpPr>
            <a:spLocks noGrp="1"/>
          </p:cNvSpPr>
          <p:nvPr>
            <p:ph type="sldNum" sz="quarter" idx="12"/>
          </p:nvPr>
        </p:nvSpPr>
        <p:spPr>
          <a:noFill/>
        </p:spPr>
        <p:txBody>
          <a:bodyPr/>
          <a:lstStyle/>
          <a:p>
            <a:fld id="{1B47C715-0264-4B3F-8BF2-D8C0D19090D7}" type="slidenum">
              <a:rPr lang="en-US" smtClean="0"/>
              <a:pPr/>
              <a:t>15</a:t>
            </a:fld>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US" dirty="0" smtClean="0"/>
              <a:t>Evaluation Criteria</a:t>
            </a:r>
          </a:p>
        </p:txBody>
      </p:sp>
      <p:sp>
        <p:nvSpPr>
          <p:cNvPr id="17411" name="Content Placeholder 2"/>
          <p:cNvSpPr>
            <a:spLocks noGrp="1"/>
          </p:cNvSpPr>
          <p:nvPr>
            <p:ph idx="1"/>
          </p:nvPr>
        </p:nvSpPr>
        <p:spPr/>
        <p:txBody>
          <a:bodyPr/>
          <a:lstStyle/>
          <a:p>
            <a:r>
              <a:rPr lang="en-US" sz="2000" dirty="0" smtClean="0"/>
              <a:t>If readers’ scores for an individual examination substantially differ, the exam administrator will consult with the readers to reconcile any concerns.  If reconciliation is not successful, an additional reader may be identified. Based on the set of reviews, the exam administrator will make a final determination of the rating.</a:t>
            </a:r>
          </a:p>
          <a:p>
            <a:r>
              <a:rPr lang="en-US" sz="2000" dirty="0" smtClean="0"/>
              <a:t>If a student has just cause to file a grade appeal they may do so by following the grade appeal procedures found in the University Catalog.</a:t>
            </a:r>
          </a:p>
        </p:txBody>
      </p:sp>
      <p:sp>
        <p:nvSpPr>
          <p:cNvPr id="17412" name="Slide Number Placeholder 3"/>
          <p:cNvSpPr>
            <a:spLocks noGrp="1"/>
          </p:cNvSpPr>
          <p:nvPr>
            <p:ph type="sldNum" sz="quarter" idx="12"/>
          </p:nvPr>
        </p:nvSpPr>
        <p:spPr>
          <a:noFill/>
        </p:spPr>
        <p:txBody>
          <a:bodyPr/>
          <a:lstStyle/>
          <a:p>
            <a:fld id="{CF2FDA83-BAB2-4C8B-BBD2-C674597C1A4C}" type="slidenum">
              <a:rPr lang="en-US" smtClean="0"/>
              <a:pPr/>
              <a:t>16</a:t>
            </a:fld>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US" sz="3200" b="1" dirty="0" smtClean="0"/>
              <a:t>Evaluation Criteria:</a:t>
            </a:r>
          </a:p>
        </p:txBody>
      </p:sp>
      <p:sp>
        <p:nvSpPr>
          <p:cNvPr id="18435" name="Content Placeholder 2"/>
          <p:cNvSpPr>
            <a:spLocks noGrp="1"/>
          </p:cNvSpPr>
          <p:nvPr>
            <p:ph idx="1"/>
          </p:nvPr>
        </p:nvSpPr>
        <p:spPr/>
        <p:txBody>
          <a:bodyPr/>
          <a:lstStyle/>
          <a:p>
            <a:r>
              <a:rPr lang="en-US" sz="2800" dirty="0" smtClean="0"/>
              <a:t>The rubrics consist of four categories for each question: </a:t>
            </a:r>
          </a:p>
          <a:p>
            <a:pPr lvl="1"/>
            <a:r>
              <a:rPr lang="en-US" sz="2800" b="1" dirty="0" smtClean="0"/>
              <a:t>1</a:t>
            </a:r>
            <a:r>
              <a:rPr lang="en-US" sz="2800" dirty="0" smtClean="0"/>
              <a:t>= Unacceptable; failing score</a:t>
            </a:r>
          </a:p>
          <a:p>
            <a:pPr lvl="1"/>
            <a:r>
              <a:rPr lang="en-US" sz="2800" b="1" dirty="0" smtClean="0"/>
              <a:t>2</a:t>
            </a:r>
            <a:r>
              <a:rPr lang="en-US" sz="2800" dirty="0" smtClean="0"/>
              <a:t> =Emerging, not proficient  revision is necessary</a:t>
            </a:r>
          </a:p>
          <a:p>
            <a:pPr lvl="1"/>
            <a:r>
              <a:rPr lang="en-US" sz="2800" b="1" dirty="0" smtClean="0"/>
              <a:t>3</a:t>
            </a:r>
            <a:r>
              <a:rPr lang="en-US" sz="2800" dirty="0" smtClean="0"/>
              <a:t> = proficient; passing score </a:t>
            </a:r>
          </a:p>
          <a:p>
            <a:pPr lvl="1"/>
            <a:r>
              <a:rPr lang="en-US" sz="2800" b="1" dirty="0" smtClean="0"/>
              <a:t>4</a:t>
            </a:r>
            <a:r>
              <a:rPr lang="en-US" sz="2800" dirty="0" smtClean="0"/>
              <a:t>=Exemplary; exceeds expectations</a:t>
            </a:r>
          </a:p>
          <a:p>
            <a:endParaRPr lang="en-US" dirty="0" smtClean="0"/>
          </a:p>
        </p:txBody>
      </p:sp>
      <p:sp>
        <p:nvSpPr>
          <p:cNvPr id="18436" name="Slide Number Placeholder 3"/>
          <p:cNvSpPr>
            <a:spLocks noGrp="1"/>
          </p:cNvSpPr>
          <p:nvPr>
            <p:ph type="sldNum" sz="quarter" idx="12"/>
          </p:nvPr>
        </p:nvSpPr>
        <p:spPr>
          <a:noFill/>
        </p:spPr>
        <p:txBody>
          <a:bodyPr/>
          <a:lstStyle/>
          <a:p>
            <a:fld id="{640C1A16-2D65-4B18-8A7B-7F6FB9C87CC5}" type="slidenum">
              <a:rPr lang="en-US" smtClean="0"/>
              <a:pPr/>
              <a:t>17</a:t>
            </a:fld>
            <a:endParaRPr lang="en-US" dirty="0" smtClean="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z="3200" dirty="0" smtClean="0"/>
              <a:t>Evaluation Criteria:  C&amp;I and HPSE</a:t>
            </a:r>
          </a:p>
        </p:txBody>
      </p:sp>
      <p:sp>
        <p:nvSpPr>
          <p:cNvPr id="19459" name="Content Placeholder 2"/>
          <p:cNvSpPr>
            <a:spLocks noGrp="1"/>
          </p:cNvSpPr>
          <p:nvPr>
            <p:ph idx="1"/>
          </p:nvPr>
        </p:nvSpPr>
        <p:spPr/>
        <p:txBody>
          <a:bodyPr/>
          <a:lstStyle/>
          <a:p>
            <a:r>
              <a:rPr lang="en-US" sz="1800" dirty="0" smtClean="0"/>
              <a:t>Exams are scored against rubrics which are very similar to program LASAs.  The rubric consists of four categories:</a:t>
            </a:r>
          </a:p>
          <a:p>
            <a:r>
              <a:rPr lang="en-US" sz="1800" b="1" dirty="0" smtClean="0"/>
              <a:t>1</a:t>
            </a:r>
            <a:r>
              <a:rPr lang="en-US" sz="1800" dirty="0" smtClean="0"/>
              <a:t> (0-1.99) Unacceptable/failing</a:t>
            </a:r>
          </a:p>
          <a:p>
            <a:r>
              <a:rPr lang="en-US" sz="1800" b="1" dirty="0" smtClean="0"/>
              <a:t>2</a:t>
            </a:r>
            <a:r>
              <a:rPr lang="en-US" sz="1800" dirty="0" smtClean="0"/>
              <a:t> (2.0-2.99) Emerging—revision is necessary for the parts that did not receive a 3.0 or better</a:t>
            </a:r>
          </a:p>
          <a:p>
            <a:r>
              <a:rPr lang="en-US" sz="1800" b="1" dirty="0" smtClean="0"/>
              <a:t>3</a:t>
            </a:r>
            <a:r>
              <a:rPr lang="en-US" sz="1800" dirty="0" smtClean="0"/>
              <a:t> (3.0-3.99) Proficient/passing</a:t>
            </a:r>
          </a:p>
          <a:p>
            <a:r>
              <a:rPr lang="en-US" sz="1800" b="1" dirty="0" smtClean="0"/>
              <a:t>4</a:t>
            </a:r>
            <a:r>
              <a:rPr lang="en-US" sz="1800" dirty="0" smtClean="0"/>
              <a:t> Exemplary/passing</a:t>
            </a:r>
          </a:p>
          <a:p>
            <a:pPr>
              <a:buFont typeface="Wingdings" pitchFamily="2" charset="2"/>
              <a:buNone/>
            </a:pPr>
            <a:r>
              <a:rPr lang="en-US" sz="1800" dirty="0" smtClean="0"/>
              <a:t>Each element in the rubric is weighted by a factor between 1-10. The total point value for each category is:</a:t>
            </a:r>
          </a:p>
          <a:p>
            <a:pPr>
              <a:buFont typeface="Wingdings" pitchFamily="2" charset="2"/>
              <a:buNone/>
            </a:pPr>
            <a:r>
              <a:rPr lang="en-US" sz="1800" dirty="0" smtClean="0"/>
              <a:t>		1= Unsatisfactory/less than 278</a:t>
            </a:r>
          </a:p>
          <a:p>
            <a:pPr>
              <a:buFont typeface="Wingdings" pitchFamily="2" charset="2"/>
              <a:buNone/>
            </a:pPr>
            <a:r>
              <a:rPr lang="en-US" sz="1800" dirty="0" smtClean="0"/>
              <a:t>		2= Emergent/ 279-314 </a:t>
            </a:r>
          </a:p>
          <a:p>
            <a:pPr>
              <a:buFont typeface="Wingdings" pitchFamily="2" charset="2"/>
              <a:buNone/>
            </a:pPr>
            <a:r>
              <a:rPr lang="en-US" sz="1800" dirty="0" smtClean="0"/>
              <a:t>		3= Proficient/ 315-350</a:t>
            </a:r>
          </a:p>
          <a:p>
            <a:pPr>
              <a:buFont typeface="Wingdings" pitchFamily="2" charset="2"/>
              <a:buNone/>
            </a:pPr>
            <a:r>
              <a:rPr lang="en-US" sz="1800" dirty="0" smtClean="0"/>
              <a:t>		4= Exemplary/ 351-360</a:t>
            </a:r>
          </a:p>
          <a:p>
            <a:pPr>
              <a:buFont typeface="Wingdings" pitchFamily="2" charset="2"/>
              <a:buNone/>
            </a:pPr>
            <a:endParaRPr lang="en-US" sz="2400" dirty="0" smtClean="0"/>
          </a:p>
        </p:txBody>
      </p:sp>
      <p:sp>
        <p:nvSpPr>
          <p:cNvPr id="19460" name="Slide Number Placeholder 3"/>
          <p:cNvSpPr>
            <a:spLocks noGrp="1"/>
          </p:cNvSpPr>
          <p:nvPr>
            <p:ph type="sldNum" sz="quarter" idx="12"/>
          </p:nvPr>
        </p:nvSpPr>
        <p:spPr>
          <a:noFill/>
        </p:spPr>
        <p:txBody>
          <a:bodyPr/>
          <a:lstStyle/>
          <a:p>
            <a:fld id="{ABC00CFC-BB6F-4EC8-8D78-7AC35BC133D8}" type="slidenum">
              <a:rPr lang="en-US" smtClean="0"/>
              <a:pPr/>
              <a:t>18</a:t>
            </a:fld>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Sample Table of Specifications</a:t>
            </a:r>
          </a:p>
        </p:txBody>
      </p:sp>
      <p:sp>
        <p:nvSpPr>
          <p:cNvPr id="20483" name="Content Placeholder 2"/>
          <p:cNvSpPr>
            <a:spLocks noGrp="1"/>
          </p:cNvSpPr>
          <p:nvPr>
            <p:ph idx="1"/>
          </p:nvPr>
        </p:nvSpPr>
        <p:spPr/>
        <p:txBody>
          <a:bodyPr/>
          <a:lstStyle/>
          <a:p>
            <a:pPr>
              <a:buNone/>
            </a:pPr>
            <a:r>
              <a:rPr lang="en-US" dirty="0" smtClean="0"/>
              <a:t>Table of Specifications is in the ecollege toolkit.</a:t>
            </a:r>
          </a:p>
          <a:p>
            <a:endParaRPr lang="en-US" dirty="0" smtClean="0"/>
          </a:p>
        </p:txBody>
      </p:sp>
      <p:sp>
        <p:nvSpPr>
          <p:cNvPr id="20484" name="Slide Number Placeholder 3"/>
          <p:cNvSpPr>
            <a:spLocks noGrp="1"/>
          </p:cNvSpPr>
          <p:nvPr>
            <p:ph type="sldNum" sz="quarter" idx="12"/>
          </p:nvPr>
        </p:nvSpPr>
        <p:spPr>
          <a:noFill/>
        </p:spPr>
        <p:txBody>
          <a:bodyPr/>
          <a:lstStyle/>
          <a:p>
            <a:fld id="{FE640094-D7A5-4320-AA07-FABFE40922BC}" type="slidenum">
              <a:rPr lang="en-US" smtClean="0"/>
              <a:pPr/>
              <a:t>19</a:t>
            </a:fld>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Comp Exam Grades: 1</a:t>
            </a:r>
            <a:r>
              <a:rPr lang="en-US" baseline="30000" dirty="0" smtClean="0"/>
              <a:t>st</a:t>
            </a:r>
            <a:r>
              <a:rPr lang="en-US" dirty="0" smtClean="0"/>
              <a:t> Attempt</a:t>
            </a:r>
          </a:p>
        </p:txBody>
      </p:sp>
      <p:sp>
        <p:nvSpPr>
          <p:cNvPr id="21507" name="Content Placeholder 2"/>
          <p:cNvSpPr>
            <a:spLocks noGrp="1"/>
          </p:cNvSpPr>
          <p:nvPr>
            <p:ph idx="1"/>
          </p:nvPr>
        </p:nvSpPr>
        <p:spPr/>
        <p:txBody>
          <a:bodyPr/>
          <a:lstStyle/>
          <a:p>
            <a:r>
              <a:rPr lang="en-US" sz="2000" dirty="0" smtClean="0"/>
              <a:t>A student may receive an initial grade of </a:t>
            </a:r>
            <a:r>
              <a:rPr lang="en-US" sz="2000" i="1" dirty="0" smtClean="0"/>
              <a:t>Credit</a:t>
            </a:r>
            <a:r>
              <a:rPr lang="en-US" sz="2000" dirty="0" smtClean="0"/>
              <a:t> (CR/Pass) or Progressing (PR) or </a:t>
            </a:r>
            <a:r>
              <a:rPr lang="en-US" sz="2000" i="1" dirty="0" smtClean="0"/>
              <a:t>No Credit </a:t>
            </a:r>
            <a:r>
              <a:rPr lang="en-US" sz="2000" dirty="0" smtClean="0"/>
              <a:t>(NC/Fail). </a:t>
            </a:r>
          </a:p>
          <a:p>
            <a:r>
              <a:rPr lang="en-US" sz="2000" dirty="0" smtClean="0"/>
              <a:t>If a student receives a score of 2.0-2.99, the student will receive a PR grade.  If the rewrite results in a score of 3.0 or better, the grade will be changed to a CR. If the rewrite results in a NC grade, the grade will be changed to an NC.</a:t>
            </a:r>
          </a:p>
          <a:p>
            <a:r>
              <a:rPr lang="en-US" sz="2000" dirty="0" smtClean="0"/>
              <a:t>CR= move to dissertation</a:t>
            </a:r>
          </a:p>
          <a:p>
            <a:r>
              <a:rPr lang="en-US" sz="2000" dirty="0" smtClean="0"/>
              <a:t>NC= must retake exam with three 7.5 week sessions</a:t>
            </a:r>
          </a:p>
          <a:p>
            <a:endParaRPr lang="en-US" sz="2400" dirty="0" smtClean="0"/>
          </a:p>
          <a:p>
            <a:endParaRPr lang="en-US" sz="2400" dirty="0" smtClean="0"/>
          </a:p>
          <a:p>
            <a:pPr>
              <a:buNone/>
            </a:pPr>
            <a:endParaRPr lang="en-US" sz="2400" dirty="0" smtClean="0"/>
          </a:p>
          <a:p>
            <a:pPr>
              <a:buFont typeface="Wingdings" pitchFamily="2" charset="2"/>
              <a:buNone/>
            </a:pPr>
            <a:endParaRPr lang="en-US" dirty="0" smtClean="0"/>
          </a:p>
        </p:txBody>
      </p:sp>
      <p:sp>
        <p:nvSpPr>
          <p:cNvPr id="21508" name="Slide Number Placeholder 3"/>
          <p:cNvSpPr>
            <a:spLocks noGrp="1"/>
          </p:cNvSpPr>
          <p:nvPr>
            <p:ph type="sldNum" sz="quarter" idx="12"/>
          </p:nvPr>
        </p:nvSpPr>
        <p:spPr>
          <a:noFill/>
        </p:spPr>
        <p:txBody>
          <a:bodyPr/>
          <a:lstStyle/>
          <a:p>
            <a:fld id="{9C388239-F908-4D91-94D2-224385786856}" type="slidenum">
              <a:rPr lang="en-US" smtClean="0"/>
              <a:pPr/>
              <a:t>20</a:t>
            </a:fld>
            <a:endParaRPr lang="en-US" dirty="0" smtClean="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Comp Exam Grades</a:t>
            </a:r>
            <a:endParaRPr lang="en-US" sz="3200" dirty="0"/>
          </a:p>
        </p:txBody>
      </p:sp>
      <p:sp>
        <p:nvSpPr>
          <p:cNvPr id="3" name="Content Placeholder 2"/>
          <p:cNvSpPr>
            <a:spLocks noGrp="1"/>
          </p:cNvSpPr>
          <p:nvPr>
            <p:ph idx="1"/>
          </p:nvPr>
        </p:nvSpPr>
        <p:spPr/>
        <p:txBody>
          <a:bodyPr/>
          <a:lstStyle/>
          <a:p>
            <a:pPr>
              <a:buNone/>
            </a:pPr>
            <a:r>
              <a:rPr lang="en-US" sz="2000" b="1" dirty="0" smtClean="0"/>
              <a:t>1</a:t>
            </a:r>
            <a:r>
              <a:rPr lang="en-US" sz="2000" b="1" baseline="30000" dirty="0" smtClean="0"/>
              <a:t>st</a:t>
            </a:r>
            <a:r>
              <a:rPr lang="en-US" sz="2000" b="1" dirty="0" smtClean="0"/>
              <a:t> Attempt</a:t>
            </a:r>
          </a:p>
          <a:p>
            <a:r>
              <a:rPr lang="en-US" sz="2000" dirty="0" smtClean="0"/>
              <a:t>Must answer 3 of the 4 questions</a:t>
            </a:r>
          </a:p>
          <a:p>
            <a:r>
              <a:rPr lang="en-US" sz="2000" dirty="0" smtClean="0"/>
              <a:t>351-360 = CR/Pass/Exemplary</a:t>
            </a:r>
          </a:p>
          <a:p>
            <a:r>
              <a:rPr lang="en-US" sz="2000" dirty="0" smtClean="0"/>
              <a:t>315-350 = CR/Pass/Proficient</a:t>
            </a:r>
          </a:p>
          <a:p>
            <a:r>
              <a:rPr lang="en-US" sz="2000" dirty="0" smtClean="0"/>
              <a:t>279-315= PR/Emergent—allowed to revise and resubmit the components that were below a “3” score</a:t>
            </a:r>
          </a:p>
          <a:p>
            <a:r>
              <a:rPr lang="en-US" sz="2000" dirty="0" smtClean="0"/>
              <a:t>Five days to revise and resubmit; failure to resubmit within timeline results in an NC </a:t>
            </a:r>
          </a:p>
          <a:p>
            <a:pPr>
              <a:buNone/>
            </a:pPr>
            <a:r>
              <a:rPr lang="en-US" sz="2000" b="1" dirty="0" smtClean="0"/>
              <a:t>2</a:t>
            </a:r>
            <a:r>
              <a:rPr lang="en-US" sz="2000" b="1" baseline="30000" dirty="0" smtClean="0"/>
              <a:t>nd</a:t>
            </a:r>
            <a:r>
              <a:rPr lang="en-US" sz="2000" b="1" dirty="0" smtClean="0"/>
              <a:t> Attempt</a:t>
            </a:r>
          </a:p>
          <a:p>
            <a:pPr>
              <a:buNone/>
            </a:pPr>
            <a:r>
              <a:rPr lang="en-US" sz="2000" dirty="0" smtClean="0"/>
              <a:t>     Students who fail to pass the comprehensive exam on the second attempt are dismissed from Argosy University and the program. The dismissal may be appealed.</a:t>
            </a:r>
          </a:p>
          <a:p>
            <a:pPr>
              <a:buNone/>
            </a:pPr>
            <a:endParaRPr lang="en-US" sz="2000" b="1" dirty="0"/>
          </a:p>
        </p:txBody>
      </p:sp>
      <p:sp>
        <p:nvSpPr>
          <p:cNvPr id="4" name="Slide Number Placeholder 3"/>
          <p:cNvSpPr>
            <a:spLocks noGrp="1"/>
          </p:cNvSpPr>
          <p:nvPr>
            <p:ph type="sldNum" sz="quarter" idx="12"/>
          </p:nvPr>
        </p:nvSpPr>
        <p:spPr/>
        <p:txBody>
          <a:bodyPr/>
          <a:lstStyle/>
          <a:p>
            <a:pPr>
              <a:defRPr/>
            </a:pPr>
            <a:fld id="{62FEC2C5-5FE6-4EBE-A7D3-D0C7B577BC6E}" type="slidenum">
              <a:rPr lang="en-US" smtClean="0"/>
              <a:pPr>
                <a:defRPr/>
              </a:pPr>
              <a:t>21</a:t>
            </a:fld>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1"/>
            <a:ext cx="8001000" cy="914400"/>
          </a:xfrm>
        </p:spPr>
        <p:txBody>
          <a:bodyPr/>
          <a:lstStyle/>
          <a:p>
            <a:r>
              <a:rPr lang="en-US" dirty="0" smtClean="0"/>
              <a:t>DQE Grades: First Attempt</a:t>
            </a:r>
            <a:endParaRPr lang="en-US" dirty="0"/>
          </a:p>
        </p:txBody>
      </p:sp>
      <p:sp>
        <p:nvSpPr>
          <p:cNvPr id="3" name="Content Placeholder 2"/>
          <p:cNvSpPr>
            <a:spLocks noGrp="1"/>
          </p:cNvSpPr>
          <p:nvPr>
            <p:ph idx="1"/>
          </p:nvPr>
        </p:nvSpPr>
        <p:spPr>
          <a:xfrm>
            <a:off x="566738" y="1752600"/>
            <a:ext cx="8001000" cy="4267200"/>
          </a:xfrm>
        </p:spPr>
        <p:txBody>
          <a:bodyPr/>
          <a:lstStyle/>
          <a:p>
            <a:pPr lvl="1"/>
            <a:r>
              <a:rPr lang="en-US" sz="1800" dirty="0" smtClean="0"/>
              <a:t>“3” or higher </a:t>
            </a:r>
            <a:r>
              <a:rPr lang="en-US" sz="1800" u="sng" dirty="0" smtClean="0"/>
              <a:t>on each question </a:t>
            </a:r>
            <a:r>
              <a:rPr lang="en-US" sz="1800" dirty="0" smtClean="0"/>
              <a:t>= </a:t>
            </a:r>
            <a:r>
              <a:rPr lang="en-US" sz="1800" u="sng" dirty="0" smtClean="0"/>
              <a:t>CR</a:t>
            </a:r>
            <a:r>
              <a:rPr lang="en-US" sz="1800" dirty="0" smtClean="0"/>
              <a:t> (credit/passing)</a:t>
            </a:r>
          </a:p>
          <a:p>
            <a:pPr lvl="1"/>
            <a:r>
              <a:rPr lang="en-US" sz="1800" dirty="0" smtClean="0"/>
              <a:t>Below “3” </a:t>
            </a:r>
            <a:r>
              <a:rPr lang="en-US" sz="1800" u="sng" dirty="0" smtClean="0"/>
              <a:t>on any or all questions </a:t>
            </a:r>
            <a:r>
              <a:rPr lang="en-US" sz="1800" dirty="0" smtClean="0"/>
              <a:t>will receive an evaluation of </a:t>
            </a:r>
            <a:r>
              <a:rPr lang="en-US" sz="1800" u="sng" dirty="0" smtClean="0"/>
              <a:t>PR </a:t>
            </a:r>
            <a:r>
              <a:rPr lang="en-US" sz="1800" dirty="0" smtClean="0"/>
              <a:t>(Progressing with Revise and Resubmit) which will require portions of the exam to be rewritten.  Only responses to questions that received scores below “3” must be revised and resubmitted.</a:t>
            </a:r>
          </a:p>
          <a:p>
            <a:pPr lvl="1"/>
            <a:r>
              <a:rPr lang="en-US" sz="1800" dirty="0" smtClean="0"/>
              <a:t>Depending on the problems identified with the examination, the department chair may recommend that the student decline the revise and resubmit option and concentrate on preparing for the retake.</a:t>
            </a:r>
          </a:p>
          <a:p>
            <a:pPr lvl="1"/>
            <a:r>
              <a:rPr lang="en-US" sz="1800" dirty="0" smtClean="0"/>
              <a:t>The student may also decline the Revise and Resubmit option and accept the </a:t>
            </a:r>
            <a:r>
              <a:rPr lang="en-US" sz="1800" u="sng" dirty="0" smtClean="0"/>
              <a:t>NC =“fail” </a:t>
            </a:r>
            <a:r>
              <a:rPr lang="en-US" sz="1800" dirty="0" smtClean="0"/>
              <a:t>evaluation and prepare for the second and final attempt.</a:t>
            </a:r>
          </a:p>
          <a:p>
            <a:pPr lvl="1"/>
            <a:r>
              <a:rPr lang="en-US" sz="1800" dirty="0" smtClean="0"/>
              <a:t>As a general rule, questions with a score below “2” or all questions below “3” are unlikely to improve enough to support a revise and resubmit attempt.</a:t>
            </a:r>
          </a:p>
          <a:p>
            <a:pPr lvl="1">
              <a:buNone/>
            </a:pPr>
            <a:endParaRPr lang="en-US" dirty="0"/>
          </a:p>
        </p:txBody>
      </p:sp>
      <p:sp>
        <p:nvSpPr>
          <p:cNvPr id="4" name="Slide Number Placeholder 3"/>
          <p:cNvSpPr>
            <a:spLocks noGrp="1"/>
          </p:cNvSpPr>
          <p:nvPr>
            <p:ph type="sldNum" sz="quarter" idx="12"/>
          </p:nvPr>
        </p:nvSpPr>
        <p:spPr/>
        <p:txBody>
          <a:bodyPr/>
          <a:lstStyle/>
          <a:p>
            <a:pPr>
              <a:defRPr/>
            </a:pPr>
            <a:fld id="{62FEC2C5-5FE6-4EBE-A7D3-D0C7B577BC6E}" type="slidenum">
              <a:rPr lang="en-US"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1"/>
            <a:ext cx="8001000" cy="762000"/>
          </a:xfrm>
        </p:spPr>
        <p:txBody>
          <a:bodyPr/>
          <a:lstStyle/>
          <a:p>
            <a:r>
              <a:rPr lang="en-US" dirty="0" smtClean="0"/>
              <a:t>DQE Grades: First Attempt</a:t>
            </a:r>
            <a:endParaRPr lang="en-US" dirty="0"/>
          </a:p>
        </p:txBody>
      </p:sp>
      <p:sp>
        <p:nvSpPr>
          <p:cNvPr id="3" name="Content Placeholder 2"/>
          <p:cNvSpPr>
            <a:spLocks noGrp="1"/>
          </p:cNvSpPr>
          <p:nvPr>
            <p:ph idx="1"/>
          </p:nvPr>
        </p:nvSpPr>
        <p:spPr/>
        <p:txBody>
          <a:bodyPr/>
          <a:lstStyle/>
          <a:p>
            <a:pPr lvl="1"/>
            <a:r>
              <a:rPr lang="en-US" sz="1600" dirty="0" smtClean="0"/>
              <a:t>The final revise and resubmit/decline to revise and resubmit decision rests with the student.</a:t>
            </a:r>
          </a:p>
          <a:p>
            <a:pPr lvl="1"/>
            <a:r>
              <a:rPr lang="en-US" sz="1600" dirty="0" smtClean="0"/>
              <a:t>Students who fail to submit responses to a specific question will earn a zero for that question and fail the comp exam automatically without an option to revise and resubmit the missed question.</a:t>
            </a:r>
          </a:p>
          <a:p>
            <a:pPr lvl="1"/>
            <a:r>
              <a:rPr lang="en-US" sz="1600" b="1" dirty="0" smtClean="0"/>
              <a:t>PR</a:t>
            </a:r>
            <a:r>
              <a:rPr lang="en-US" sz="1600" dirty="0" smtClean="0"/>
              <a:t>= Student will have 5 days upon notification of the PR grade and receipt of evaluative comments to revise and resubmit the responses.</a:t>
            </a:r>
          </a:p>
          <a:p>
            <a:pPr lvl="1"/>
            <a:r>
              <a:rPr lang="en-US" sz="1600" dirty="0" smtClean="0"/>
              <a:t>All PR grades will convert to a CR or NC based on the results of the revise and resubmit.</a:t>
            </a:r>
          </a:p>
          <a:p>
            <a:pPr lvl="1"/>
            <a:r>
              <a:rPr lang="en-US" sz="1600" dirty="0" smtClean="0"/>
              <a:t>Failure to submit the revised portion of the exam within the required timeframe will result in a grade of </a:t>
            </a:r>
            <a:r>
              <a:rPr lang="en-US" sz="1600" b="1" dirty="0" smtClean="0"/>
              <a:t>NC.</a:t>
            </a:r>
          </a:p>
          <a:p>
            <a:pPr lvl="1"/>
            <a:r>
              <a:rPr lang="en-US" sz="1600" dirty="0" smtClean="0"/>
              <a:t>Students with a grade of PR may continue to the next course but </a:t>
            </a:r>
            <a:r>
              <a:rPr lang="en-US" sz="1600" b="1" dirty="0" smtClean="0"/>
              <a:t>may not proceed beyond 36 credit hours </a:t>
            </a:r>
            <a:r>
              <a:rPr lang="en-US" sz="1600" dirty="0" smtClean="0"/>
              <a:t>or participate in R7035/Residency II until the exam is passed.</a:t>
            </a:r>
            <a:endParaRPr lang="en-US" sz="1600" dirty="0"/>
          </a:p>
        </p:txBody>
      </p:sp>
      <p:sp>
        <p:nvSpPr>
          <p:cNvPr id="4" name="Slide Number Placeholder 3"/>
          <p:cNvSpPr>
            <a:spLocks noGrp="1"/>
          </p:cNvSpPr>
          <p:nvPr>
            <p:ph type="sldNum" sz="quarter" idx="12"/>
          </p:nvPr>
        </p:nvSpPr>
        <p:spPr/>
        <p:txBody>
          <a:bodyPr/>
          <a:lstStyle/>
          <a:p>
            <a:pPr>
              <a:defRPr/>
            </a:pPr>
            <a:fld id="{62FEC2C5-5FE6-4EBE-A7D3-D0C7B577BC6E}" type="slidenum">
              <a:rPr lang="en-US"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DQE Grades: First Attempt </a:t>
            </a:r>
            <a:endParaRPr lang="en-US" dirty="0"/>
          </a:p>
        </p:txBody>
      </p:sp>
      <p:sp>
        <p:nvSpPr>
          <p:cNvPr id="3" name="Content Placeholder 2"/>
          <p:cNvSpPr>
            <a:spLocks noGrp="1"/>
          </p:cNvSpPr>
          <p:nvPr>
            <p:ph idx="1"/>
          </p:nvPr>
        </p:nvSpPr>
        <p:spPr/>
        <p:txBody>
          <a:bodyPr/>
          <a:lstStyle/>
          <a:p>
            <a:r>
              <a:rPr lang="en-US" sz="2000" dirty="0" smtClean="0"/>
              <a:t>Detailed comments on the revise and resubmit are provided to assist students in either revising their responses or in preparing for the second attempt.</a:t>
            </a:r>
          </a:p>
          <a:p>
            <a:r>
              <a:rPr lang="en-US" sz="2000" dirty="0" smtClean="0"/>
              <a:t>Students who fail the exam on the first attempt will work with the exam administrator on next steps and necessary preparation.</a:t>
            </a:r>
            <a:endParaRPr lang="en-US" sz="2000" dirty="0"/>
          </a:p>
        </p:txBody>
      </p:sp>
      <p:sp>
        <p:nvSpPr>
          <p:cNvPr id="4" name="Slide Number Placeholder 3"/>
          <p:cNvSpPr>
            <a:spLocks noGrp="1"/>
          </p:cNvSpPr>
          <p:nvPr>
            <p:ph type="sldNum" sz="quarter" idx="12"/>
          </p:nvPr>
        </p:nvSpPr>
        <p:spPr/>
        <p:txBody>
          <a:bodyPr/>
          <a:lstStyle/>
          <a:p>
            <a:pPr>
              <a:defRPr/>
            </a:pPr>
            <a:fld id="{62FEC2C5-5FE6-4EBE-A7D3-D0C7B577BC6E}" type="slidenum">
              <a:rPr lang="en-US"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DQE Grades:  Second Attempt</a:t>
            </a:r>
            <a:endParaRPr lang="en-US" dirty="0"/>
          </a:p>
        </p:txBody>
      </p:sp>
      <p:sp>
        <p:nvSpPr>
          <p:cNvPr id="3" name="Content Placeholder 2"/>
          <p:cNvSpPr>
            <a:spLocks noGrp="1"/>
          </p:cNvSpPr>
          <p:nvPr>
            <p:ph idx="1"/>
          </p:nvPr>
        </p:nvSpPr>
        <p:spPr/>
        <p:txBody>
          <a:bodyPr/>
          <a:lstStyle/>
          <a:p>
            <a:r>
              <a:rPr lang="en-US" sz="1800" dirty="0" smtClean="0"/>
              <a:t>Upon receiving a grade of NC, the student will be permitted to continue to the next course and petition to take the DQE a second time.</a:t>
            </a:r>
          </a:p>
          <a:p>
            <a:r>
              <a:rPr lang="en-US" sz="1800" dirty="0" smtClean="0"/>
              <a:t>The student must complete a </a:t>
            </a:r>
            <a:r>
              <a:rPr lang="en-US" sz="1800" i="1" dirty="0" smtClean="0"/>
              <a:t>remediation plan</a:t>
            </a:r>
            <a:r>
              <a:rPr lang="en-US" sz="1800" dirty="0" smtClean="0"/>
              <a:t> prior to retaking the exam.</a:t>
            </a:r>
          </a:p>
          <a:p>
            <a:r>
              <a:rPr lang="en-US" sz="1800" dirty="0" smtClean="0"/>
              <a:t>The remediation plan must be completed and the qualifying exam </a:t>
            </a:r>
            <a:r>
              <a:rPr lang="en-US" sz="1800" b="1" i="1" dirty="0" smtClean="0"/>
              <a:t>retaken within the timeline of three 7.5 week sessions. </a:t>
            </a:r>
          </a:p>
          <a:p>
            <a:r>
              <a:rPr lang="en-US" sz="1800" b="1" i="1" dirty="0" smtClean="0"/>
              <a:t>Failure to do so may result in dismissal from the program</a:t>
            </a:r>
            <a:r>
              <a:rPr lang="en-US" sz="1800" dirty="0" smtClean="0"/>
              <a:t>. </a:t>
            </a:r>
          </a:p>
          <a:p>
            <a:r>
              <a:rPr lang="en-US" sz="1800" dirty="0" smtClean="0"/>
              <a:t>A student who attempts the comprehensive exam the second time can be assigned a grade of CR or NC.</a:t>
            </a:r>
          </a:p>
          <a:p>
            <a:pPr lvl="1"/>
            <a:r>
              <a:rPr lang="en-US" sz="1400" dirty="0" smtClean="0"/>
              <a:t>CR= student permitted to continue to the next course</a:t>
            </a:r>
          </a:p>
          <a:p>
            <a:pPr lvl="1"/>
            <a:r>
              <a:rPr lang="en-US" sz="1400" b="1" dirty="0" smtClean="0"/>
              <a:t>NC= student is dismissed from the program.</a:t>
            </a:r>
            <a:r>
              <a:rPr lang="en-US" sz="1400" dirty="0" smtClean="0"/>
              <a:t>  Students may appeal the dismissal by following the guidelines in </a:t>
            </a:r>
            <a:r>
              <a:rPr lang="en-US" sz="1400" i="1" dirty="0" smtClean="0"/>
              <a:t>the Argosy University Academic Catalog.</a:t>
            </a:r>
            <a:endParaRPr lang="en-US" sz="1400" i="1" dirty="0"/>
          </a:p>
        </p:txBody>
      </p:sp>
      <p:sp>
        <p:nvSpPr>
          <p:cNvPr id="4" name="Slide Number Placeholder 3"/>
          <p:cNvSpPr>
            <a:spLocks noGrp="1"/>
          </p:cNvSpPr>
          <p:nvPr>
            <p:ph type="sldNum" sz="quarter" idx="12"/>
          </p:nvPr>
        </p:nvSpPr>
        <p:spPr/>
        <p:txBody>
          <a:bodyPr/>
          <a:lstStyle/>
          <a:p>
            <a:pPr>
              <a:defRPr/>
            </a:pPr>
            <a:fld id="{62FEC2C5-5FE6-4EBE-A7D3-D0C7B577BC6E}" type="slidenum">
              <a:rPr lang="en-US" smtClean="0"/>
              <a:pPr>
                <a:defRPr/>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ctr"/>
            <a:r>
              <a:rPr lang="en-US" dirty="0" smtClean="0"/>
              <a:t>Remediation</a:t>
            </a:r>
          </a:p>
        </p:txBody>
      </p:sp>
      <p:sp>
        <p:nvSpPr>
          <p:cNvPr id="22531" name="Content Placeholder 2"/>
          <p:cNvSpPr>
            <a:spLocks noGrp="1"/>
          </p:cNvSpPr>
          <p:nvPr>
            <p:ph idx="1"/>
          </p:nvPr>
        </p:nvSpPr>
        <p:spPr/>
        <p:txBody>
          <a:bodyPr/>
          <a:lstStyle/>
          <a:p>
            <a:r>
              <a:rPr lang="en-US" dirty="0" smtClean="0"/>
              <a:t>Remediation may require a student to take additional coursework, pursue special writing instruction, or obtain other special training to address weaknesses identified.</a:t>
            </a:r>
          </a:p>
          <a:p>
            <a:pPr>
              <a:buFont typeface="Wingdings" pitchFamily="2" charset="2"/>
              <a:buNone/>
            </a:pPr>
            <a:r>
              <a:rPr lang="en-US" dirty="0" smtClean="0"/>
              <a:t>    (Any special remediation requirements will be at the expense of the student.)</a:t>
            </a:r>
          </a:p>
        </p:txBody>
      </p:sp>
      <p:sp>
        <p:nvSpPr>
          <p:cNvPr id="22532" name="Slide Number Placeholder 3"/>
          <p:cNvSpPr>
            <a:spLocks noGrp="1"/>
          </p:cNvSpPr>
          <p:nvPr>
            <p:ph type="sldNum" sz="quarter" idx="12"/>
          </p:nvPr>
        </p:nvSpPr>
        <p:spPr>
          <a:noFill/>
        </p:spPr>
        <p:txBody>
          <a:bodyPr/>
          <a:lstStyle/>
          <a:p>
            <a:fld id="{AB8779FB-DC93-49A2-B9DD-78373C13A637}" type="slidenum">
              <a:rPr lang="en-US" smtClean="0"/>
              <a:pPr/>
              <a:t>26</a:t>
            </a:fld>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smtClean="0"/>
              <a:t>Comprehensive Exam Rubrics</a:t>
            </a:r>
          </a:p>
        </p:txBody>
      </p:sp>
      <p:sp>
        <p:nvSpPr>
          <p:cNvPr id="25603" name="Rectangle 3"/>
          <p:cNvSpPr>
            <a:spLocks noGrp="1" noChangeArrowheads="1"/>
          </p:cNvSpPr>
          <p:nvPr>
            <p:ph type="body" idx="1"/>
          </p:nvPr>
        </p:nvSpPr>
        <p:spPr/>
        <p:txBody>
          <a:bodyPr/>
          <a:lstStyle/>
          <a:p>
            <a:r>
              <a:rPr lang="en-US" sz="2400" dirty="0" smtClean="0"/>
              <a:t>There is a rubric for each program and each degree based on program outcomes.</a:t>
            </a:r>
          </a:p>
          <a:p>
            <a:r>
              <a:rPr lang="en-US" sz="2400" dirty="0" smtClean="0"/>
              <a:t>Access rubrics in the Comprehensive Exam Toolbox</a:t>
            </a:r>
          </a:p>
          <a:p>
            <a:r>
              <a:rPr lang="en-US" sz="2400" dirty="0" smtClean="0"/>
              <a:t>Be sure to use the rubric as you craft your answers to assure that you have addressed each outcome for every question at the highest level.</a:t>
            </a:r>
          </a:p>
          <a:p>
            <a:r>
              <a:rPr lang="en-US" sz="2400" dirty="0" smtClean="0"/>
              <a:t>Sample response is available in the Comprehensive Exam Toolbox for your review</a:t>
            </a:r>
          </a:p>
          <a:p>
            <a:endParaRPr lang="en-US" sz="2400" dirty="0" smtClean="0"/>
          </a:p>
          <a:p>
            <a:endParaRPr lang="en-US" sz="2400" dirty="0" smtClean="0"/>
          </a:p>
        </p:txBody>
      </p:sp>
      <p:sp>
        <p:nvSpPr>
          <p:cNvPr id="25604" name="Slide Number Placeholder 4"/>
          <p:cNvSpPr>
            <a:spLocks noGrp="1"/>
          </p:cNvSpPr>
          <p:nvPr>
            <p:ph type="sldNum" sz="quarter" idx="12"/>
          </p:nvPr>
        </p:nvSpPr>
        <p:spPr/>
        <p:txBody>
          <a:bodyPr/>
          <a:lstStyle/>
          <a:p>
            <a:fld id="{BCCE0C46-779D-46C7-87A5-66E331132829}" type="slidenum">
              <a:rPr lang="en-US" smtClean="0"/>
              <a:pPr/>
              <a:t>27</a:t>
            </a:fld>
            <a:endParaRPr lang="en-US" dirty="0"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ctr"/>
            <a:r>
              <a:rPr lang="en-US" dirty="0" smtClean="0"/>
              <a:t>Preparation for the Exam</a:t>
            </a:r>
          </a:p>
        </p:txBody>
      </p:sp>
      <p:sp>
        <p:nvSpPr>
          <p:cNvPr id="26627" name="Content Placeholder 2"/>
          <p:cNvSpPr>
            <a:spLocks noGrp="1"/>
          </p:cNvSpPr>
          <p:nvPr>
            <p:ph idx="1"/>
          </p:nvPr>
        </p:nvSpPr>
        <p:spPr>
          <a:xfrm>
            <a:off x="304800" y="1752600"/>
            <a:ext cx="8001000" cy="4267200"/>
          </a:xfrm>
        </p:spPr>
        <p:txBody>
          <a:bodyPr/>
          <a:lstStyle/>
          <a:p>
            <a:r>
              <a:rPr lang="en-US" sz="2400" dirty="0" smtClean="0"/>
              <a:t>Preparation begins with the first course taken in the program and continues throughout the coursework.</a:t>
            </a:r>
          </a:p>
          <a:p>
            <a:r>
              <a:rPr lang="en-US" sz="2400" dirty="0" smtClean="0"/>
              <a:t>Students should take and catalog notes on all readings assigned to all classes, as well as related reading the students identify as appropriate and relevant to the program of study and individual career aspirations.</a:t>
            </a:r>
          </a:p>
          <a:p>
            <a:r>
              <a:rPr lang="en-US" sz="2400" dirty="0" smtClean="0"/>
              <a:t>As the comprehensive examination period approaches (at least one semester in advance) students should develop a study schedule.</a:t>
            </a:r>
          </a:p>
          <a:p>
            <a:endParaRPr lang="en-US" sz="2400" dirty="0" smtClean="0"/>
          </a:p>
        </p:txBody>
      </p:sp>
      <p:sp>
        <p:nvSpPr>
          <p:cNvPr id="26628" name="Slide Number Placeholder 3"/>
          <p:cNvSpPr>
            <a:spLocks noGrp="1"/>
          </p:cNvSpPr>
          <p:nvPr>
            <p:ph type="sldNum" sz="quarter" idx="12"/>
          </p:nvPr>
        </p:nvSpPr>
        <p:spPr>
          <a:noFill/>
        </p:spPr>
        <p:txBody>
          <a:bodyPr/>
          <a:lstStyle/>
          <a:p>
            <a:fld id="{A4E2D69F-17EB-43D9-B341-5D8FBA56C394}" type="slidenum">
              <a:rPr lang="en-US" smtClean="0"/>
              <a:pPr/>
              <a:t>28</a:t>
            </a:fld>
            <a:endParaRPr lang="en-U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eaLnBrk="1" hangingPunct="1"/>
            <a:r>
              <a:rPr lang="en-US" dirty="0" smtClean="0"/>
              <a:t>Preparing for the Exam</a:t>
            </a:r>
          </a:p>
        </p:txBody>
      </p:sp>
      <p:sp>
        <p:nvSpPr>
          <p:cNvPr id="27651" name="Rectangle 3"/>
          <p:cNvSpPr>
            <a:spLocks noGrp="1" noChangeArrowheads="1"/>
          </p:cNvSpPr>
          <p:nvPr>
            <p:ph type="body" idx="1"/>
          </p:nvPr>
        </p:nvSpPr>
        <p:spPr/>
        <p:txBody>
          <a:bodyPr/>
          <a:lstStyle/>
          <a:p>
            <a:pPr eaLnBrk="1" hangingPunct="1">
              <a:lnSpc>
                <a:spcPct val="90000"/>
              </a:lnSpc>
            </a:pPr>
            <a:endParaRPr lang="en-US" sz="1800" dirty="0" smtClean="0"/>
          </a:p>
          <a:p>
            <a:pPr eaLnBrk="1" hangingPunct="1">
              <a:lnSpc>
                <a:spcPct val="90000"/>
              </a:lnSpc>
            </a:pPr>
            <a:r>
              <a:rPr lang="en-US" sz="1800" dirty="0" smtClean="0"/>
              <a:t>Collect and collate all course readings, resources, and papers to guide your response.</a:t>
            </a:r>
          </a:p>
          <a:p>
            <a:pPr eaLnBrk="1" hangingPunct="1">
              <a:lnSpc>
                <a:spcPct val="90000"/>
              </a:lnSpc>
            </a:pPr>
            <a:r>
              <a:rPr lang="en-US" sz="1800" dirty="0" smtClean="0"/>
              <a:t>The student is expected to provide carefully articulated and well-reasoned responses based on the applications, practices, theories, constructs, and models presented in the various courses and projects in the program and through independent reading and research.</a:t>
            </a:r>
          </a:p>
          <a:p>
            <a:pPr eaLnBrk="1" hangingPunct="1">
              <a:lnSpc>
                <a:spcPct val="90000"/>
              </a:lnSpc>
            </a:pPr>
            <a:r>
              <a:rPr lang="en-US" sz="1800" dirty="0" smtClean="0"/>
              <a:t>Responses should reflect an intellectual and practical understanding of the topic areas covered.</a:t>
            </a:r>
          </a:p>
          <a:p>
            <a:pPr eaLnBrk="1" hangingPunct="1">
              <a:lnSpc>
                <a:spcPct val="90000"/>
              </a:lnSpc>
            </a:pPr>
            <a:r>
              <a:rPr lang="en-US" sz="1800" dirty="0" smtClean="0"/>
              <a:t>References and sources should be appropriate to the question and a substantial portion should come from current literature but should be used to supplement and support the reasoning, presentation, and conclusions of the student.</a:t>
            </a:r>
          </a:p>
          <a:p>
            <a:pPr eaLnBrk="1" hangingPunct="1">
              <a:lnSpc>
                <a:spcPct val="90000"/>
              </a:lnSpc>
            </a:pPr>
            <a:r>
              <a:rPr lang="en-US" sz="1800" dirty="0" smtClean="0"/>
              <a:t>The exam is not a lit. review nor is it meant to describe the breadth of the field, rather it is an applied exercise requiring methods of problem-solving, synthesis, and scientific inquiry.</a:t>
            </a:r>
          </a:p>
          <a:p>
            <a:pPr eaLnBrk="1" hangingPunct="1">
              <a:lnSpc>
                <a:spcPct val="90000"/>
              </a:lnSpc>
              <a:buFont typeface="Wingdings" pitchFamily="2" charset="2"/>
              <a:buNone/>
            </a:pPr>
            <a:endParaRPr lang="en-US" sz="2000" dirty="0" smtClean="0"/>
          </a:p>
        </p:txBody>
      </p:sp>
      <p:sp>
        <p:nvSpPr>
          <p:cNvPr id="27652" name="Slide Number Placeholder 4"/>
          <p:cNvSpPr>
            <a:spLocks noGrp="1"/>
          </p:cNvSpPr>
          <p:nvPr>
            <p:ph type="sldNum" sz="quarter" idx="12"/>
          </p:nvPr>
        </p:nvSpPr>
        <p:spPr>
          <a:noFill/>
        </p:spPr>
        <p:txBody>
          <a:bodyPr/>
          <a:lstStyle/>
          <a:p>
            <a:fld id="{E59767B4-84F3-4861-AE27-5E6E83A32AD2}" type="slidenum">
              <a:rPr lang="en-US" smtClean="0"/>
              <a:pPr/>
              <a:t>29</a:t>
            </a:fld>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ctr"/>
            <a:r>
              <a:rPr lang="en-US" dirty="0" smtClean="0"/>
              <a:t> </a:t>
            </a:r>
            <a:r>
              <a:rPr lang="en-US" dirty="0" smtClean="0"/>
              <a:t>Exam Toolkit</a:t>
            </a:r>
          </a:p>
        </p:txBody>
      </p:sp>
      <p:sp>
        <p:nvSpPr>
          <p:cNvPr id="28675" name="Content Placeholder 2"/>
          <p:cNvSpPr>
            <a:spLocks noGrp="1"/>
          </p:cNvSpPr>
          <p:nvPr>
            <p:ph idx="1"/>
          </p:nvPr>
        </p:nvSpPr>
        <p:spPr/>
        <p:txBody>
          <a:bodyPr/>
          <a:lstStyle/>
          <a:p>
            <a:r>
              <a:rPr lang="en-US" sz="1600" dirty="0" smtClean="0"/>
              <a:t>Course overview</a:t>
            </a:r>
          </a:p>
          <a:p>
            <a:r>
              <a:rPr lang="en-US" sz="1600" dirty="0" smtClean="0"/>
              <a:t>Comp Exam Guide</a:t>
            </a:r>
          </a:p>
          <a:p>
            <a:r>
              <a:rPr lang="en-US" sz="1600" dirty="0" smtClean="0"/>
              <a:t>Exam Instructions for Students</a:t>
            </a:r>
          </a:p>
          <a:p>
            <a:r>
              <a:rPr lang="en-US" sz="1600" dirty="0" smtClean="0"/>
              <a:t>Comp Exam Dates</a:t>
            </a:r>
          </a:p>
          <a:p>
            <a:r>
              <a:rPr lang="en-US" sz="1600" dirty="0" smtClean="0"/>
              <a:t>Sample Questions</a:t>
            </a:r>
          </a:p>
          <a:p>
            <a:r>
              <a:rPr lang="en-US" sz="1600" dirty="0" smtClean="0"/>
              <a:t>Sample Student Paper</a:t>
            </a:r>
          </a:p>
          <a:p>
            <a:r>
              <a:rPr lang="en-US" sz="1600" dirty="0" smtClean="0"/>
              <a:t>Scoring Rubric</a:t>
            </a:r>
          </a:p>
          <a:p>
            <a:r>
              <a:rPr lang="en-US" sz="1600" dirty="0" smtClean="0"/>
              <a:t>FAQs</a:t>
            </a:r>
          </a:p>
          <a:p>
            <a:r>
              <a:rPr lang="en-US" sz="1600" dirty="0" smtClean="0"/>
              <a:t>Table of Specs</a:t>
            </a:r>
          </a:p>
          <a:p>
            <a:r>
              <a:rPr lang="en-US" sz="1600" dirty="0" smtClean="0"/>
              <a:t>Ethical Scholarship</a:t>
            </a:r>
          </a:p>
          <a:p>
            <a:r>
              <a:rPr lang="en-US" sz="1600" dirty="0" smtClean="0"/>
              <a:t>Turnitin Procedures</a:t>
            </a:r>
          </a:p>
          <a:p>
            <a:r>
              <a:rPr lang="en-US" sz="1600" dirty="0" smtClean="0"/>
              <a:t>APA format</a:t>
            </a:r>
          </a:p>
          <a:p>
            <a:r>
              <a:rPr lang="en-US" sz="1600" dirty="0" smtClean="0"/>
              <a:t>Library Services</a:t>
            </a:r>
          </a:p>
          <a:p>
            <a:r>
              <a:rPr lang="en-US" sz="1600" dirty="0" smtClean="0"/>
              <a:t>Technology Support</a:t>
            </a:r>
          </a:p>
          <a:p>
            <a:r>
              <a:rPr lang="en-US" sz="1600" dirty="0" smtClean="0"/>
              <a:t>ADA Policy</a:t>
            </a:r>
          </a:p>
          <a:p>
            <a:pPr>
              <a:buFont typeface="Wingdings" pitchFamily="2" charset="2"/>
              <a:buNone/>
            </a:pPr>
            <a:endParaRPr lang="en-US" dirty="0" smtClean="0"/>
          </a:p>
        </p:txBody>
      </p:sp>
      <p:sp>
        <p:nvSpPr>
          <p:cNvPr id="28676" name="Slide Number Placeholder 3"/>
          <p:cNvSpPr>
            <a:spLocks noGrp="1"/>
          </p:cNvSpPr>
          <p:nvPr>
            <p:ph type="sldNum" sz="quarter" idx="12"/>
          </p:nvPr>
        </p:nvSpPr>
        <p:spPr>
          <a:noFill/>
        </p:spPr>
        <p:txBody>
          <a:bodyPr/>
          <a:lstStyle/>
          <a:p>
            <a:fld id="{35A1D8E3-FCEA-49FF-93FF-D6199ED297DB}" type="slidenum">
              <a:rPr lang="en-US" smtClean="0"/>
              <a:pPr/>
              <a:t>30</a:t>
            </a:fld>
            <a:endParaRPr lang="en-US"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sz="3400" dirty="0" smtClean="0"/>
              <a:t>Scheduling Time for a Comprehensive Response</a:t>
            </a:r>
          </a:p>
        </p:txBody>
      </p:sp>
      <p:sp>
        <p:nvSpPr>
          <p:cNvPr id="29699" name="Rectangle 3"/>
          <p:cNvSpPr>
            <a:spLocks noGrp="1" noChangeArrowheads="1"/>
          </p:cNvSpPr>
          <p:nvPr>
            <p:ph type="body" idx="1"/>
          </p:nvPr>
        </p:nvSpPr>
        <p:spPr/>
        <p:txBody>
          <a:bodyPr/>
          <a:lstStyle/>
          <a:p>
            <a:pPr eaLnBrk="1" hangingPunct="1">
              <a:lnSpc>
                <a:spcPct val="80000"/>
              </a:lnSpc>
            </a:pPr>
            <a:r>
              <a:rPr lang="en-US" sz="2000" dirty="0" smtClean="0"/>
              <a:t>Students must arrange work schedules to maximize time available for the response.</a:t>
            </a:r>
          </a:p>
          <a:p>
            <a:pPr eaLnBrk="1" hangingPunct="1">
              <a:lnSpc>
                <a:spcPct val="80000"/>
              </a:lnSpc>
            </a:pPr>
            <a:r>
              <a:rPr lang="en-US" sz="2000" dirty="0" smtClean="0"/>
              <a:t>“Too busy at work” is not an acceptable defense for either bad work or late submission.  </a:t>
            </a:r>
          </a:p>
          <a:p>
            <a:pPr eaLnBrk="1" hangingPunct="1">
              <a:lnSpc>
                <a:spcPct val="80000"/>
              </a:lnSpc>
            </a:pPr>
            <a:r>
              <a:rPr lang="en-US" sz="2000" dirty="0" smtClean="0"/>
              <a:t>Access exam questions as early as possible.</a:t>
            </a:r>
          </a:p>
          <a:p>
            <a:pPr eaLnBrk="1" hangingPunct="1">
              <a:lnSpc>
                <a:spcPct val="80000"/>
              </a:lnSpc>
            </a:pPr>
            <a:r>
              <a:rPr lang="en-US" sz="2000" dirty="0" smtClean="0"/>
              <a:t>Read all questions thoroughly and begin to plan days/dates for each response.</a:t>
            </a:r>
          </a:p>
          <a:p>
            <a:pPr eaLnBrk="1" hangingPunct="1">
              <a:lnSpc>
                <a:spcPct val="80000"/>
              </a:lnSpc>
            </a:pPr>
            <a:r>
              <a:rPr lang="en-US" sz="2000" dirty="0" smtClean="0"/>
              <a:t>Schedule at least one response per day.</a:t>
            </a:r>
          </a:p>
          <a:p>
            <a:pPr eaLnBrk="1" hangingPunct="1">
              <a:lnSpc>
                <a:spcPct val="80000"/>
              </a:lnSpc>
            </a:pPr>
            <a:r>
              <a:rPr lang="en-US" sz="2000" dirty="0" smtClean="0"/>
              <a:t>Schedule to have all responses completed at least a day before the exam is due.</a:t>
            </a:r>
          </a:p>
          <a:p>
            <a:pPr eaLnBrk="1" hangingPunct="1">
              <a:lnSpc>
                <a:spcPct val="80000"/>
              </a:lnSpc>
            </a:pPr>
            <a:r>
              <a:rPr lang="en-US" sz="2000" dirty="0" smtClean="0"/>
              <a:t>Schedule time to revise and edit responses prior to submission.</a:t>
            </a:r>
          </a:p>
          <a:p>
            <a:pPr eaLnBrk="1" hangingPunct="1">
              <a:lnSpc>
                <a:spcPct val="80000"/>
              </a:lnSpc>
            </a:pPr>
            <a:r>
              <a:rPr lang="en-US" sz="2000" dirty="0" smtClean="0"/>
              <a:t>Submit response at least 3 hours before it is due to turnitin to avoid any technical problems.</a:t>
            </a:r>
          </a:p>
          <a:p>
            <a:pPr eaLnBrk="1" hangingPunct="1">
              <a:lnSpc>
                <a:spcPct val="80000"/>
              </a:lnSpc>
            </a:pPr>
            <a:endParaRPr lang="en-US" sz="2000" dirty="0" smtClean="0"/>
          </a:p>
        </p:txBody>
      </p:sp>
      <p:sp>
        <p:nvSpPr>
          <p:cNvPr id="29700" name="Slide Number Placeholder 4"/>
          <p:cNvSpPr>
            <a:spLocks noGrp="1"/>
          </p:cNvSpPr>
          <p:nvPr>
            <p:ph type="sldNum" sz="quarter" idx="12"/>
          </p:nvPr>
        </p:nvSpPr>
        <p:spPr>
          <a:noFill/>
        </p:spPr>
        <p:txBody>
          <a:bodyPr/>
          <a:lstStyle/>
          <a:p>
            <a:fld id="{7B9117F3-3175-476D-A19A-2B7DEE903986}" type="slidenum">
              <a:rPr lang="en-US" smtClean="0"/>
              <a:pPr/>
              <a:t>31</a:t>
            </a:fld>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algn="ctr" eaLnBrk="1" hangingPunct="1"/>
            <a:r>
              <a:rPr lang="en-US" sz="3400" dirty="0" smtClean="0"/>
              <a:t/>
            </a:r>
            <a:br>
              <a:rPr lang="en-US" sz="3400" dirty="0" smtClean="0"/>
            </a:br>
            <a:r>
              <a:rPr lang="en-US" sz="3400" dirty="0" smtClean="0"/>
              <a:t>Basic Rules of Presentation</a:t>
            </a:r>
          </a:p>
        </p:txBody>
      </p:sp>
      <p:sp>
        <p:nvSpPr>
          <p:cNvPr id="30723" name="Rectangle 3"/>
          <p:cNvSpPr>
            <a:spLocks noGrp="1" noChangeArrowheads="1"/>
          </p:cNvSpPr>
          <p:nvPr>
            <p:ph type="body" idx="1"/>
          </p:nvPr>
        </p:nvSpPr>
        <p:spPr/>
        <p:txBody>
          <a:bodyPr/>
          <a:lstStyle/>
          <a:p>
            <a:pPr eaLnBrk="1" hangingPunct="1">
              <a:lnSpc>
                <a:spcPct val="90000"/>
              </a:lnSpc>
            </a:pPr>
            <a:r>
              <a:rPr lang="en-US" sz="2000" b="1" dirty="0" smtClean="0"/>
              <a:t>Title Page </a:t>
            </a:r>
            <a:r>
              <a:rPr lang="en-US" sz="2000" dirty="0" smtClean="0">
                <a:solidFill>
                  <a:srgbClr val="FF0000"/>
                </a:solidFill>
              </a:rPr>
              <a:t>—DO NOT PUT YOUR NAME—PUT LAST FOUR DIGITS of your STUDENT ID #. </a:t>
            </a:r>
            <a:r>
              <a:rPr lang="en-US" sz="2000" dirty="0" smtClean="0"/>
              <a:t>APA Title Page format; be sure to include program, degree, and date.</a:t>
            </a:r>
          </a:p>
          <a:p>
            <a:pPr eaLnBrk="1" hangingPunct="1">
              <a:lnSpc>
                <a:spcPct val="90000"/>
              </a:lnSpc>
            </a:pPr>
            <a:r>
              <a:rPr lang="en-US" sz="2000" b="1" dirty="0" smtClean="0"/>
              <a:t>Start a new page for each major question</a:t>
            </a:r>
            <a:r>
              <a:rPr lang="en-US" sz="2000" dirty="0" smtClean="0"/>
              <a:t>.(See sample paper.)</a:t>
            </a:r>
          </a:p>
          <a:p>
            <a:pPr eaLnBrk="1" hangingPunct="1">
              <a:lnSpc>
                <a:spcPct val="90000"/>
              </a:lnSpc>
            </a:pPr>
            <a:r>
              <a:rPr lang="en-US" sz="2000" b="1" dirty="0" smtClean="0"/>
              <a:t>Post the entire question or topic at the top of the new page.</a:t>
            </a:r>
          </a:p>
          <a:p>
            <a:pPr eaLnBrk="1" hangingPunct="1">
              <a:lnSpc>
                <a:spcPct val="90000"/>
              </a:lnSpc>
            </a:pPr>
            <a:r>
              <a:rPr lang="en-US" sz="2000" b="1" dirty="0" smtClean="0"/>
              <a:t>Use the parts of the questions or topics as the headings</a:t>
            </a:r>
            <a:endParaRPr lang="en-US" sz="2000" dirty="0" smtClean="0"/>
          </a:p>
          <a:p>
            <a:pPr eaLnBrk="1" hangingPunct="1">
              <a:lnSpc>
                <a:spcPct val="90000"/>
              </a:lnSpc>
            </a:pPr>
            <a:r>
              <a:rPr lang="en-US" sz="2000" b="1" dirty="0" smtClean="0"/>
              <a:t>Answer all heading questions and each component of each heading question.</a:t>
            </a:r>
          </a:p>
          <a:p>
            <a:pPr eaLnBrk="1" hangingPunct="1">
              <a:lnSpc>
                <a:spcPct val="90000"/>
              </a:lnSpc>
            </a:pPr>
            <a:r>
              <a:rPr lang="en-US" sz="2000" dirty="0" smtClean="0"/>
              <a:t>Include an intro, body, and conclusion for each section. </a:t>
            </a:r>
          </a:p>
          <a:p>
            <a:pPr eaLnBrk="1" hangingPunct="1">
              <a:lnSpc>
                <a:spcPct val="90000"/>
              </a:lnSpc>
            </a:pPr>
            <a:r>
              <a:rPr lang="en-US" sz="2000" dirty="0" smtClean="0"/>
              <a:t>Use correct writing skills including: mechanics, usage, grammar, and spelling.</a:t>
            </a:r>
          </a:p>
          <a:p>
            <a:pPr eaLnBrk="1" hangingPunct="1">
              <a:lnSpc>
                <a:spcPct val="90000"/>
              </a:lnSpc>
            </a:pPr>
            <a:r>
              <a:rPr lang="en-US" sz="2000" dirty="0" smtClean="0"/>
              <a:t>Be sure to include adequate and current references (25 or more)</a:t>
            </a:r>
          </a:p>
        </p:txBody>
      </p:sp>
      <p:sp>
        <p:nvSpPr>
          <p:cNvPr id="30724" name="Slide Number Placeholder 4"/>
          <p:cNvSpPr>
            <a:spLocks noGrp="1"/>
          </p:cNvSpPr>
          <p:nvPr>
            <p:ph type="sldNum" sz="quarter" idx="12"/>
          </p:nvPr>
        </p:nvSpPr>
        <p:spPr>
          <a:noFill/>
        </p:spPr>
        <p:txBody>
          <a:bodyPr/>
          <a:lstStyle/>
          <a:p>
            <a:fld id="{2750F0C9-EAB3-420C-9C9C-55346D9F547D}" type="slidenum">
              <a:rPr lang="en-US" smtClean="0"/>
              <a:pPr/>
              <a:t>32</a:t>
            </a:fld>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eaLnBrk="1" hangingPunct="1"/>
            <a:r>
              <a:rPr lang="en-US" dirty="0" smtClean="0"/>
              <a:t>Basic Rules of Response</a:t>
            </a:r>
          </a:p>
        </p:txBody>
      </p:sp>
      <p:sp>
        <p:nvSpPr>
          <p:cNvPr id="31747" name="Rectangle 3"/>
          <p:cNvSpPr>
            <a:spLocks noGrp="1" noChangeArrowheads="1"/>
          </p:cNvSpPr>
          <p:nvPr>
            <p:ph type="body" idx="1"/>
          </p:nvPr>
        </p:nvSpPr>
        <p:spPr>
          <a:xfrm>
            <a:off x="566738" y="1752600"/>
            <a:ext cx="8001000" cy="4876800"/>
          </a:xfrm>
        </p:spPr>
        <p:txBody>
          <a:bodyPr/>
          <a:lstStyle/>
          <a:p>
            <a:pPr eaLnBrk="1" hangingPunct="1">
              <a:lnSpc>
                <a:spcPct val="80000"/>
              </a:lnSpc>
            </a:pPr>
            <a:r>
              <a:rPr lang="en-US" sz="1800" dirty="0" smtClean="0"/>
              <a:t>Have a strategy for addressing the issues.  These might include:</a:t>
            </a:r>
          </a:p>
          <a:p>
            <a:pPr lvl="1" eaLnBrk="1" hangingPunct="1">
              <a:lnSpc>
                <a:spcPct val="80000"/>
              </a:lnSpc>
            </a:pPr>
            <a:r>
              <a:rPr lang="en-US" sz="1600" dirty="0" smtClean="0"/>
              <a:t>Start with a definition</a:t>
            </a:r>
          </a:p>
          <a:p>
            <a:pPr lvl="1" eaLnBrk="1" hangingPunct="1">
              <a:lnSpc>
                <a:spcPct val="80000"/>
              </a:lnSpc>
            </a:pPr>
            <a:r>
              <a:rPr lang="en-US" sz="1600" dirty="0" smtClean="0"/>
              <a:t>Explore and cite historic, current, and relevant theory</a:t>
            </a:r>
          </a:p>
          <a:p>
            <a:pPr lvl="1" eaLnBrk="1" hangingPunct="1">
              <a:lnSpc>
                <a:spcPct val="80000"/>
              </a:lnSpc>
            </a:pPr>
            <a:r>
              <a:rPr lang="en-US" sz="1600" dirty="0" smtClean="0"/>
              <a:t>Evaluate current relevant research</a:t>
            </a:r>
          </a:p>
          <a:p>
            <a:pPr lvl="1" eaLnBrk="1" hangingPunct="1">
              <a:lnSpc>
                <a:spcPct val="80000"/>
              </a:lnSpc>
            </a:pPr>
            <a:r>
              <a:rPr lang="en-US" sz="1600" dirty="0" smtClean="0"/>
              <a:t>Discuss the relevant data </a:t>
            </a:r>
          </a:p>
          <a:p>
            <a:pPr lvl="1" eaLnBrk="1" hangingPunct="1">
              <a:lnSpc>
                <a:spcPct val="80000"/>
              </a:lnSpc>
            </a:pPr>
            <a:r>
              <a:rPr lang="en-US" sz="1600" dirty="0" smtClean="0"/>
              <a:t>Assure data is accurate and correct</a:t>
            </a:r>
          </a:p>
          <a:p>
            <a:pPr lvl="1" eaLnBrk="1" hangingPunct="1">
              <a:lnSpc>
                <a:spcPct val="80000"/>
              </a:lnSpc>
            </a:pPr>
            <a:r>
              <a:rPr lang="en-US" sz="1600" b="1" dirty="0" smtClean="0"/>
              <a:t>Apply</a:t>
            </a:r>
            <a:r>
              <a:rPr lang="en-US" sz="1600" dirty="0" smtClean="0"/>
              <a:t> research to response</a:t>
            </a:r>
          </a:p>
          <a:p>
            <a:pPr lvl="1" eaLnBrk="1" hangingPunct="1">
              <a:lnSpc>
                <a:spcPct val="80000"/>
              </a:lnSpc>
            </a:pPr>
            <a:r>
              <a:rPr lang="en-US" sz="1600" dirty="0" smtClean="0"/>
              <a:t>Assess implementation issues</a:t>
            </a:r>
          </a:p>
          <a:p>
            <a:pPr lvl="1" eaLnBrk="1" hangingPunct="1">
              <a:lnSpc>
                <a:spcPct val="80000"/>
              </a:lnSpc>
            </a:pPr>
            <a:r>
              <a:rPr lang="en-US" sz="1600" dirty="0" smtClean="0"/>
              <a:t>Draw conclusions</a:t>
            </a:r>
          </a:p>
          <a:p>
            <a:pPr lvl="1" eaLnBrk="1" hangingPunct="1">
              <a:lnSpc>
                <a:spcPct val="80000"/>
              </a:lnSpc>
            </a:pPr>
            <a:r>
              <a:rPr lang="en-US" sz="1600" dirty="0" smtClean="0"/>
              <a:t>Critique your total response</a:t>
            </a:r>
          </a:p>
          <a:p>
            <a:pPr lvl="1" eaLnBrk="1" hangingPunct="1">
              <a:lnSpc>
                <a:spcPct val="80000"/>
              </a:lnSpc>
            </a:pPr>
            <a:r>
              <a:rPr lang="en-US" sz="1600" b="1" dirty="0" smtClean="0"/>
              <a:t>Assure response addresses application-- </a:t>
            </a:r>
            <a:r>
              <a:rPr lang="en-US" sz="1600" dirty="0" smtClean="0"/>
              <a:t>not just what should be done but when, where, with whom, how, and ongoing assessment, etc.</a:t>
            </a:r>
          </a:p>
          <a:p>
            <a:pPr lvl="1" eaLnBrk="1" hangingPunct="1">
              <a:lnSpc>
                <a:spcPct val="80000"/>
              </a:lnSpc>
            </a:pPr>
            <a:r>
              <a:rPr lang="en-US" sz="1600" dirty="0" smtClean="0"/>
              <a:t>Critical thinking and problem-solving competencies are key to satisfactory performance.</a:t>
            </a:r>
          </a:p>
          <a:p>
            <a:pPr lvl="1" eaLnBrk="1" hangingPunct="1">
              <a:lnSpc>
                <a:spcPct val="80000"/>
              </a:lnSpc>
            </a:pPr>
            <a:r>
              <a:rPr lang="en-US" sz="1600" dirty="0" smtClean="0"/>
              <a:t>Demonstration of critical thinking skills include: clarity and succinctness, completeness, internal logic, and relevance.</a:t>
            </a:r>
          </a:p>
          <a:p>
            <a:pPr lvl="1" eaLnBrk="1" hangingPunct="1">
              <a:lnSpc>
                <a:spcPct val="80000"/>
              </a:lnSpc>
            </a:pPr>
            <a:endParaRPr lang="en-US" sz="1800" dirty="0" smtClean="0"/>
          </a:p>
          <a:p>
            <a:pPr lvl="1" eaLnBrk="1" hangingPunct="1">
              <a:lnSpc>
                <a:spcPct val="80000"/>
              </a:lnSpc>
              <a:buFont typeface="Wingdings" pitchFamily="2" charset="2"/>
              <a:buNone/>
            </a:pPr>
            <a:endParaRPr lang="en-US" sz="1800" dirty="0" smtClean="0"/>
          </a:p>
        </p:txBody>
      </p:sp>
      <p:sp>
        <p:nvSpPr>
          <p:cNvPr id="31748" name="Slide Number Placeholder 4"/>
          <p:cNvSpPr>
            <a:spLocks noGrp="1"/>
          </p:cNvSpPr>
          <p:nvPr>
            <p:ph type="sldNum" sz="quarter" idx="12"/>
          </p:nvPr>
        </p:nvSpPr>
        <p:spPr>
          <a:noFill/>
        </p:spPr>
        <p:txBody>
          <a:bodyPr/>
          <a:lstStyle/>
          <a:p>
            <a:fld id="{B2F33922-1B9E-45D3-95D5-E433BA946E33}" type="slidenum">
              <a:rPr lang="en-US" smtClean="0"/>
              <a:pPr/>
              <a:t>33</a:t>
            </a:fld>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algn="ctr"/>
            <a:r>
              <a:rPr lang="en-US" dirty="0" smtClean="0"/>
              <a:t>Responding to the Questions</a:t>
            </a:r>
          </a:p>
        </p:txBody>
      </p:sp>
      <p:sp>
        <p:nvSpPr>
          <p:cNvPr id="32771" name="Content Placeholder 2"/>
          <p:cNvSpPr>
            <a:spLocks noGrp="1"/>
          </p:cNvSpPr>
          <p:nvPr>
            <p:ph idx="1"/>
          </p:nvPr>
        </p:nvSpPr>
        <p:spPr/>
        <p:txBody>
          <a:bodyPr/>
          <a:lstStyle/>
          <a:p>
            <a:pPr marL="514350" indent="-514350">
              <a:buFont typeface="Wingdings" pitchFamily="2" charset="2"/>
              <a:buAutoNum type="arabicParenR"/>
            </a:pPr>
            <a:r>
              <a:rPr lang="en-US" sz="1800" b="1" dirty="0" smtClean="0"/>
              <a:t>Read the questions carefully </a:t>
            </a:r>
            <a:r>
              <a:rPr lang="en-US" sz="1800" dirty="0" smtClean="0"/>
              <a:t>to determine what is being asked. Be sure to respond </a:t>
            </a:r>
            <a:r>
              <a:rPr lang="en-US" sz="1800" smtClean="0"/>
              <a:t>to every </a:t>
            </a:r>
            <a:r>
              <a:rPr lang="en-US" sz="1800" dirty="0" smtClean="0"/>
              <a:t>part of each question.</a:t>
            </a:r>
          </a:p>
          <a:p>
            <a:pPr marL="514350" indent="-514350">
              <a:buFont typeface="Wingdings" pitchFamily="2" charset="2"/>
              <a:buAutoNum type="arabicParenR"/>
            </a:pPr>
            <a:r>
              <a:rPr lang="en-US" sz="1800" dirty="0" smtClean="0"/>
              <a:t>Determine the context that you will use for your response.</a:t>
            </a:r>
          </a:p>
          <a:p>
            <a:pPr marL="514350" indent="-514350">
              <a:buFont typeface="Wingdings" pitchFamily="2" charset="2"/>
              <a:buAutoNum type="arabicParenR"/>
            </a:pPr>
            <a:r>
              <a:rPr lang="en-US" sz="1800" dirty="0" smtClean="0"/>
              <a:t>Determine what content/information must be provided in each subquestion response</a:t>
            </a:r>
          </a:p>
          <a:p>
            <a:pPr marL="514350" indent="-514350">
              <a:buFont typeface="Wingdings" pitchFamily="2" charset="2"/>
              <a:buAutoNum type="arabicParenR"/>
            </a:pPr>
            <a:r>
              <a:rPr lang="en-US" sz="1800" b="1" dirty="0" smtClean="0"/>
              <a:t>Write an introduction for each subquestion that identifies the content of the response</a:t>
            </a:r>
          </a:p>
          <a:p>
            <a:pPr marL="514350" indent="-514350">
              <a:buFont typeface="Wingdings" pitchFamily="2" charset="2"/>
              <a:buAutoNum type="arabicParenR"/>
            </a:pPr>
            <a:r>
              <a:rPr lang="en-US" sz="1800" dirty="0" smtClean="0"/>
              <a:t>Find supporting research for the content of each response</a:t>
            </a:r>
          </a:p>
          <a:p>
            <a:pPr marL="514350" indent="-514350">
              <a:buFont typeface="Wingdings" pitchFamily="2" charset="2"/>
              <a:buAutoNum type="arabicParenR"/>
            </a:pPr>
            <a:r>
              <a:rPr lang="en-US" sz="1800" dirty="0" smtClean="0"/>
              <a:t>Write your response for the subsection including supporting research which demonstrates analysis and synthesis of the research</a:t>
            </a:r>
          </a:p>
          <a:p>
            <a:pPr marL="514350" indent="-514350">
              <a:buFont typeface="Wingdings" pitchFamily="2" charset="2"/>
              <a:buAutoNum type="arabicParenR"/>
            </a:pPr>
            <a:r>
              <a:rPr lang="en-US" sz="1800" b="1" dirty="0" smtClean="0"/>
              <a:t>Write a conclusion of the subsection response</a:t>
            </a:r>
          </a:p>
        </p:txBody>
      </p:sp>
      <p:sp>
        <p:nvSpPr>
          <p:cNvPr id="32772" name="Slide Number Placeholder 3"/>
          <p:cNvSpPr>
            <a:spLocks noGrp="1"/>
          </p:cNvSpPr>
          <p:nvPr>
            <p:ph type="sldNum" sz="quarter" idx="12"/>
          </p:nvPr>
        </p:nvSpPr>
        <p:spPr>
          <a:noFill/>
        </p:spPr>
        <p:txBody>
          <a:bodyPr/>
          <a:lstStyle/>
          <a:p>
            <a:r>
              <a:rPr lang="en-US" dirty="0" smtClean="0"/>
              <a:t>.</a:t>
            </a:r>
            <a:fld id="{C82C40DA-4C67-47EF-B561-989D812B9324}" type="slidenum">
              <a:rPr lang="en-US" smtClean="0"/>
              <a:pPr/>
              <a:t>34</a:t>
            </a:fld>
            <a:endParaRPr lang="en-US"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smtClean="0"/>
              <a:t> Analyzing and Responding to</a:t>
            </a:r>
            <a:br>
              <a:rPr lang="en-US" dirty="0" smtClean="0"/>
            </a:br>
            <a:r>
              <a:rPr lang="en-US" dirty="0" smtClean="0"/>
              <a:t>      the Sample Questions</a:t>
            </a:r>
          </a:p>
        </p:txBody>
      </p:sp>
      <p:sp>
        <p:nvSpPr>
          <p:cNvPr id="33795" name="Content Placeholder 2"/>
          <p:cNvSpPr>
            <a:spLocks noGrp="1"/>
          </p:cNvSpPr>
          <p:nvPr>
            <p:ph idx="1"/>
          </p:nvPr>
        </p:nvSpPr>
        <p:spPr/>
        <p:txBody>
          <a:bodyPr/>
          <a:lstStyle/>
          <a:p>
            <a:endParaRPr lang="en-US" dirty="0" smtClean="0"/>
          </a:p>
          <a:p>
            <a:r>
              <a:rPr lang="en-US" dirty="0" smtClean="0"/>
              <a:t>Sample Question 1</a:t>
            </a:r>
          </a:p>
          <a:p>
            <a:endParaRPr lang="en-US" dirty="0" smtClean="0"/>
          </a:p>
          <a:p>
            <a:r>
              <a:rPr lang="en-US" dirty="0" smtClean="0"/>
              <a:t>Sample Question 2</a:t>
            </a:r>
          </a:p>
          <a:p>
            <a:pPr lvl="1"/>
            <a:r>
              <a:rPr lang="en-US" b="1" dirty="0" smtClean="0"/>
              <a:t>Be sure to include research questions</a:t>
            </a:r>
          </a:p>
          <a:p>
            <a:pPr>
              <a:buFont typeface="Wingdings" pitchFamily="2" charset="2"/>
              <a:buNone/>
            </a:pPr>
            <a:endParaRPr lang="en-US" dirty="0" smtClean="0"/>
          </a:p>
          <a:p>
            <a:r>
              <a:rPr lang="en-US" dirty="0" smtClean="0"/>
              <a:t>Sample Questions 3</a:t>
            </a:r>
          </a:p>
        </p:txBody>
      </p:sp>
      <p:sp>
        <p:nvSpPr>
          <p:cNvPr id="33796" name="Slide Number Placeholder 3"/>
          <p:cNvSpPr>
            <a:spLocks noGrp="1"/>
          </p:cNvSpPr>
          <p:nvPr>
            <p:ph type="sldNum" sz="quarter" idx="12"/>
          </p:nvPr>
        </p:nvSpPr>
        <p:spPr>
          <a:noFill/>
        </p:spPr>
        <p:txBody>
          <a:bodyPr/>
          <a:lstStyle/>
          <a:p>
            <a:fld id="{6C765E32-C6C6-482F-AF22-9801E3C99B4F}" type="slidenum">
              <a:rPr lang="en-US" smtClean="0"/>
              <a:pPr/>
              <a:t>35</a:t>
            </a:fld>
            <a:endParaRPr lang="en-US" dirty="0" smtClean="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en-US" dirty="0" smtClean="0"/>
              <a:t>Questions and Answers</a:t>
            </a:r>
          </a:p>
        </p:txBody>
      </p:sp>
      <p:sp>
        <p:nvSpPr>
          <p:cNvPr id="34819" name="Rectangle 3"/>
          <p:cNvSpPr>
            <a:spLocks noGrp="1" noChangeArrowheads="1"/>
          </p:cNvSpPr>
          <p:nvPr>
            <p:ph type="body" idx="1"/>
          </p:nvPr>
        </p:nvSpPr>
        <p:spPr/>
        <p:txBody>
          <a:bodyPr/>
          <a:lstStyle/>
          <a:p>
            <a:pPr eaLnBrk="1" hangingPunct="1">
              <a:buFont typeface="Wingdings" pitchFamily="2" charset="2"/>
              <a:buNone/>
            </a:pPr>
            <a:endParaRPr lang="en-US" dirty="0" smtClean="0"/>
          </a:p>
          <a:p>
            <a:pPr eaLnBrk="1" hangingPunct="1">
              <a:buFont typeface="Wingdings" pitchFamily="2" charset="2"/>
              <a:buNone/>
            </a:pPr>
            <a:r>
              <a:rPr lang="en-US" sz="4800" dirty="0" smtClean="0"/>
              <a:t>   </a:t>
            </a:r>
            <a:r>
              <a:rPr lang="en-US" sz="7200" dirty="0" smtClean="0"/>
              <a:t>???????????</a:t>
            </a:r>
          </a:p>
          <a:p>
            <a:pPr algn="ctr" eaLnBrk="1" hangingPunct="1">
              <a:buFont typeface="Wingdings" pitchFamily="2" charset="2"/>
              <a:buNone/>
            </a:pPr>
            <a:r>
              <a:rPr lang="en-US" sz="4800" dirty="0" smtClean="0"/>
              <a:t>You’ve got this!</a:t>
            </a:r>
          </a:p>
        </p:txBody>
      </p:sp>
      <p:sp>
        <p:nvSpPr>
          <p:cNvPr id="34820" name="Slide Number Placeholder 4"/>
          <p:cNvSpPr>
            <a:spLocks noGrp="1"/>
          </p:cNvSpPr>
          <p:nvPr>
            <p:ph type="sldNum" sz="quarter" idx="12"/>
          </p:nvPr>
        </p:nvSpPr>
        <p:spPr>
          <a:noFill/>
        </p:spPr>
        <p:txBody>
          <a:bodyPr/>
          <a:lstStyle/>
          <a:p>
            <a:fld id="{8C14A9FD-A321-4412-8380-10D0EA70BF8E}" type="slidenum">
              <a:rPr lang="en-US" smtClean="0"/>
              <a:pPr/>
              <a:t>36</a:t>
            </a:fld>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1832</TotalTime>
  <Words>2542</Words>
  <Application>Microsoft Office PowerPoint</Application>
  <PresentationFormat>On-screen Show (4:3)</PresentationFormat>
  <Paragraphs>281</Paragraphs>
  <Slides>36</Slides>
  <Notes>0</Notes>
  <HiddenSlides>5</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Profile</vt:lpstr>
      <vt:lpstr>   Doctoral Qualifying Examination Seminar Department of Education</vt:lpstr>
      <vt:lpstr>Welcome!</vt:lpstr>
      <vt:lpstr>Welcome and Introductions</vt:lpstr>
      <vt:lpstr>Agenda</vt:lpstr>
      <vt:lpstr>Purpose of the Exam</vt:lpstr>
      <vt:lpstr>Getting Ready for the Exam: Strengths and Concerns</vt:lpstr>
      <vt:lpstr> Guide to the DQE Process  </vt:lpstr>
      <vt:lpstr>Exam Toolkit</vt:lpstr>
      <vt:lpstr>Academic Honesty</vt:lpstr>
      <vt:lpstr>Examination Administration Process</vt:lpstr>
      <vt:lpstr>Examination Administration Process</vt:lpstr>
      <vt:lpstr>     Examination Submission     Procedures</vt:lpstr>
      <vt:lpstr>Examination Administration Process</vt:lpstr>
      <vt:lpstr>Evaluation Criteria</vt:lpstr>
      <vt:lpstr>Evaluation</vt:lpstr>
      <vt:lpstr>Evaluation Criteria</vt:lpstr>
      <vt:lpstr>Evaluation Criteria:</vt:lpstr>
      <vt:lpstr>Evaluation Criteria:  C&amp;I and HPSE</vt:lpstr>
      <vt:lpstr>Sample Table of Specifications</vt:lpstr>
      <vt:lpstr>Comp Exam Grades: 1st Attempt</vt:lpstr>
      <vt:lpstr>Comp Exam Grades</vt:lpstr>
      <vt:lpstr>DQE Grades: First Attempt</vt:lpstr>
      <vt:lpstr>DQE Grades: First Attempt</vt:lpstr>
      <vt:lpstr>DQE Grades: First Attempt </vt:lpstr>
      <vt:lpstr>DQE Grades:  Second Attempt</vt:lpstr>
      <vt:lpstr>Remediation</vt:lpstr>
      <vt:lpstr>Comprehensive Exam Rubrics</vt:lpstr>
      <vt:lpstr>Preparation for the Exam</vt:lpstr>
      <vt:lpstr>Preparing for the Exam</vt:lpstr>
      <vt:lpstr> Exam Toolkit</vt:lpstr>
      <vt:lpstr>Scheduling Time for a Comprehensive Response</vt:lpstr>
      <vt:lpstr> Basic Rules of Presentation</vt:lpstr>
      <vt:lpstr>Basic Rules of Response</vt:lpstr>
      <vt:lpstr>Responding to the Questions</vt:lpstr>
      <vt:lpstr> Analyzing and Responding to       the Sample Questions</vt:lpstr>
      <vt:lpstr>Questions and Answers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Exam Seminar College of Education March 11, 2008</dc:title>
  <dc:creator>Marti, Samantha</dc:creator>
  <cp:lastModifiedBy>evaluator</cp:lastModifiedBy>
  <cp:revision>187</cp:revision>
  <dcterms:created xsi:type="dcterms:W3CDTF">2008-03-11T16:53:24Z</dcterms:created>
  <dcterms:modified xsi:type="dcterms:W3CDTF">2018-02-09T22:42:14Z</dcterms:modified>
</cp:coreProperties>
</file>